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78" r:id="rId6"/>
    <p:sldId id="283" r:id="rId7"/>
    <p:sldId id="260" r:id="rId8"/>
    <p:sldId id="261" r:id="rId9"/>
    <p:sldId id="280" r:id="rId10"/>
    <p:sldId id="286" r:id="rId11"/>
    <p:sldId id="288" r:id="rId12"/>
    <p:sldId id="287" r:id="rId13"/>
    <p:sldId id="314" r:id="rId14"/>
    <p:sldId id="313" r:id="rId15"/>
    <p:sldId id="293" r:id="rId16"/>
    <p:sldId id="294" r:id="rId17"/>
    <p:sldId id="296" r:id="rId18"/>
    <p:sldId id="297" r:id="rId19"/>
    <p:sldId id="323" r:id="rId20"/>
    <p:sldId id="326" r:id="rId21"/>
    <p:sldId id="324" r:id="rId22"/>
    <p:sldId id="303" r:id="rId23"/>
    <p:sldId id="299" r:id="rId24"/>
    <p:sldId id="302" r:id="rId25"/>
    <p:sldId id="327" r:id="rId26"/>
    <p:sldId id="322" r:id="rId27"/>
    <p:sldId id="316" r:id="rId28"/>
    <p:sldId id="317" r:id="rId29"/>
    <p:sldId id="318" r:id="rId30"/>
    <p:sldId id="319" r:id="rId31"/>
    <p:sldId id="320" r:id="rId32"/>
    <p:sldId id="321" r:id="rId33"/>
    <p:sldId id="328" r:id="rId34"/>
    <p:sldId id="31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7" d="100"/>
          <a:sy n="67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3A0B7-1077-4572-B8E7-1AF5C9B6EB93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C1076-ED67-47D0-823B-3DD9600FE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42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C1076-ED67-47D0-823B-3DD9600FE1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07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UDP </a:t>
            </a:r>
            <a:r>
              <a:rPr lang="en-US" dirty="0" err="1" smtClean="0"/>
              <a:t>Glucoronic</a:t>
            </a:r>
            <a:r>
              <a:rPr lang="en-US" dirty="0" smtClean="0"/>
              <a:t> acid</a:t>
            </a:r>
            <a:r>
              <a:rPr lang="en-US" baseline="0" dirty="0" smtClean="0"/>
              <a:t> is product of </a:t>
            </a:r>
            <a:r>
              <a:rPr lang="en-US" baseline="0" dirty="0" err="1" smtClean="0"/>
              <a:t>uronic</a:t>
            </a:r>
            <a:r>
              <a:rPr lang="en-US" baseline="0" dirty="0" smtClean="0"/>
              <a:t> pathway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C1076-ED67-47D0-823B-3DD9600FE13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11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latin typeface="Arial" panose="020B0604020202020204" pitchFamily="34" charset="0"/>
              </a:rPr>
              <a:t>Other metabolites of aspirin                                                                                                        </a:t>
            </a:r>
            <a:r>
              <a:rPr lang="en-US" sz="2400" dirty="0" err="1" smtClean="0">
                <a:latin typeface="Arial" panose="020B0604020202020204" pitchFamily="34" charset="0"/>
              </a:rPr>
              <a:t>cholic</a:t>
            </a:r>
            <a:r>
              <a:rPr lang="en-US" sz="2400" dirty="0" smtClean="0">
                <a:latin typeface="Arial" panose="020B0604020202020204" pitchFamily="34" charset="0"/>
              </a:rPr>
              <a:t> acid +glycine = 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</a:rPr>
              <a:t>the acyl </a:t>
            </a:r>
            <a:r>
              <a:rPr lang="en-US" sz="1800" dirty="0" err="1" smtClean="0">
                <a:latin typeface="Arial" panose="020B0604020202020204" pitchFamily="34" charset="0"/>
              </a:rPr>
              <a:t>glucuronide</a:t>
            </a:r>
            <a:r>
              <a:rPr lang="en-US" sz="1800" dirty="0" smtClean="0">
                <a:latin typeface="Arial" panose="020B0604020202020204" pitchFamily="34" charset="0"/>
              </a:rPr>
              <a:t> conjugate of salicylic acid (salicylic acid </a:t>
            </a:r>
            <a:r>
              <a:rPr lang="en-US" sz="1800" dirty="0" err="1" smtClean="0">
                <a:latin typeface="Arial" panose="020B0604020202020204" pitchFamily="34" charset="0"/>
              </a:rPr>
              <a:t>glucuronide</a:t>
            </a:r>
            <a:r>
              <a:rPr lang="en-US" sz="1800" dirty="0" smtClean="0"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</a:rPr>
              <a:t>the phenol </a:t>
            </a:r>
            <a:r>
              <a:rPr lang="en-US" sz="1800" dirty="0" err="1" smtClean="0">
                <a:latin typeface="Arial" panose="020B0604020202020204" pitchFamily="34" charset="0"/>
              </a:rPr>
              <a:t>glucuronide</a:t>
            </a:r>
            <a:r>
              <a:rPr lang="en-US" sz="1800" dirty="0" smtClean="0">
                <a:latin typeface="Arial" panose="020B0604020202020204" pitchFamily="34" charset="0"/>
              </a:rPr>
              <a:t> conjugate of salicylic acid (</a:t>
            </a:r>
            <a:r>
              <a:rPr lang="en-US" sz="1800" dirty="0" err="1" smtClean="0">
                <a:latin typeface="Arial" panose="020B0604020202020204" pitchFamily="34" charset="0"/>
              </a:rPr>
              <a:t>salicyl</a:t>
            </a:r>
            <a:r>
              <a:rPr lang="en-US" sz="1800" dirty="0" smtClean="0">
                <a:latin typeface="Arial" panose="020B0604020202020204" pitchFamily="34" charset="0"/>
              </a:rPr>
              <a:t> phenol </a:t>
            </a:r>
            <a:r>
              <a:rPr lang="en-US" sz="1800" dirty="0" err="1" smtClean="0">
                <a:latin typeface="Arial" panose="020B0604020202020204" pitchFamily="34" charset="0"/>
              </a:rPr>
              <a:t>glucuronide</a:t>
            </a:r>
            <a:r>
              <a:rPr lang="en-US" sz="1800" dirty="0" smtClean="0"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</a:rPr>
              <a:t>the ring </a:t>
            </a:r>
            <a:r>
              <a:rPr lang="en-US" sz="1800" dirty="0" err="1" smtClean="0">
                <a:latin typeface="Arial" panose="020B0604020202020204" pitchFamily="34" charset="0"/>
              </a:rPr>
              <a:t>hydroxylated</a:t>
            </a:r>
            <a:r>
              <a:rPr lang="en-US" sz="1800" dirty="0" smtClean="0">
                <a:latin typeface="Arial" panose="020B0604020202020204" pitchFamily="34" charset="0"/>
              </a:rPr>
              <a:t> product of salicylic acid (</a:t>
            </a:r>
            <a:r>
              <a:rPr lang="en-US" sz="1800" dirty="0" err="1" smtClean="0">
                <a:latin typeface="Arial" panose="020B0604020202020204" pitchFamily="34" charset="0"/>
              </a:rPr>
              <a:t>gentisic</a:t>
            </a:r>
            <a:r>
              <a:rPr lang="en-US" sz="1800" dirty="0" smtClean="0">
                <a:latin typeface="Arial" panose="020B0604020202020204" pitchFamily="34" charset="0"/>
              </a:rPr>
              <a:t> acid)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</a:rPr>
              <a:t>the ring </a:t>
            </a:r>
            <a:r>
              <a:rPr lang="en-US" sz="1800" dirty="0" err="1" smtClean="0">
                <a:latin typeface="Arial" panose="020B0604020202020204" pitchFamily="34" charset="0"/>
              </a:rPr>
              <a:t>hydroxylated</a:t>
            </a:r>
            <a:r>
              <a:rPr lang="en-US" sz="1800" dirty="0" smtClean="0">
                <a:latin typeface="Arial" panose="020B0604020202020204" pitchFamily="34" charset="0"/>
              </a:rPr>
              <a:t> product of the glycine conjugate (</a:t>
            </a:r>
            <a:r>
              <a:rPr lang="en-US" sz="1800" dirty="0" err="1" smtClean="0">
                <a:latin typeface="Arial" panose="020B0604020202020204" pitchFamily="34" charset="0"/>
              </a:rPr>
              <a:t>gentisuric</a:t>
            </a:r>
            <a:r>
              <a:rPr lang="en-US" sz="1800" dirty="0" smtClean="0">
                <a:latin typeface="Arial" panose="020B0604020202020204" pitchFamily="34" charset="0"/>
              </a:rPr>
              <a:t> acid</a:t>
            </a:r>
            <a:endParaRPr lang="en-US" sz="1400" b="1" dirty="0" smtClean="0">
              <a:latin typeface="Arial" panose="020B0604020202020204" pitchFamily="34" charset="0"/>
            </a:endParaRPr>
          </a:p>
          <a:p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7F4909-746A-443C-B3BE-1F7064F5C24D}" type="slidenum">
              <a:rPr 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894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latin typeface="Arial" panose="020B0604020202020204" pitchFamily="34" charset="0"/>
              </a:rPr>
              <a:t>Other metabolites of aspirin                                                                                                        </a:t>
            </a:r>
            <a:r>
              <a:rPr lang="en-US" sz="2400" dirty="0" err="1" smtClean="0">
                <a:latin typeface="Arial" panose="020B0604020202020204" pitchFamily="34" charset="0"/>
              </a:rPr>
              <a:t>cholic</a:t>
            </a:r>
            <a:r>
              <a:rPr lang="en-US" sz="2400" dirty="0" smtClean="0">
                <a:latin typeface="Arial" panose="020B0604020202020204" pitchFamily="34" charset="0"/>
              </a:rPr>
              <a:t> acid +glycine = 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</a:rPr>
              <a:t>the acyl </a:t>
            </a:r>
            <a:r>
              <a:rPr lang="en-US" sz="1800" dirty="0" err="1" smtClean="0">
                <a:latin typeface="Arial" panose="020B0604020202020204" pitchFamily="34" charset="0"/>
              </a:rPr>
              <a:t>glucuronide</a:t>
            </a:r>
            <a:r>
              <a:rPr lang="en-US" sz="1800" dirty="0" smtClean="0">
                <a:latin typeface="Arial" panose="020B0604020202020204" pitchFamily="34" charset="0"/>
              </a:rPr>
              <a:t> conjugate of salicylic acid (salicylic acid </a:t>
            </a:r>
            <a:r>
              <a:rPr lang="en-US" sz="1800" dirty="0" err="1" smtClean="0">
                <a:latin typeface="Arial" panose="020B0604020202020204" pitchFamily="34" charset="0"/>
              </a:rPr>
              <a:t>glucuronide</a:t>
            </a:r>
            <a:r>
              <a:rPr lang="en-US" sz="1800" dirty="0" smtClean="0"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</a:rPr>
              <a:t>the phenol </a:t>
            </a:r>
            <a:r>
              <a:rPr lang="en-US" sz="1800" dirty="0" err="1" smtClean="0">
                <a:latin typeface="Arial" panose="020B0604020202020204" pitchFamily="34" charset="0"/>
              </a:rPr>
              <a:t>glucuronide</a:t>
            </a:r>
            <a:r>
              <a:rPr lang="en-US" sz="1800" dirty="0" smtClean="0">
                <a:latin typeface="Arial" panose="020B0604020202020204" pitchFamily="34" charset="0"/>
              </a:rPr>
              <a:t> conjugate of salicylic acid (</a:t>
            </a:r>
            <a:r>
              <a:rPr lang="en-US" sz="1800" dirty="0" err="1" smtClean="0">
                <a:latin typeface="Arial" panose="020B0604020202020204" pitchFamily="34" charset="0"/>
              </a:rPr>
              <a:t>salicyl</a:t>
            </a:r>
            <a:r>
              <a:rPr lang="en-US" sz="1800" dirty="0" smtClean="0">
                <a:latin typeface="Arial" panose="020B0604020202020204" pitchFamily="34" charset="0"/>
              </a:rPr>
              <a:t> phenol </a:t>
            </a:r>
            <a:r>
              <a:rPr lang="en-US" sz="1800" dirty="0" err="1" smtClean="0">
                <a:latin typeface="Arial" panose="020B0604020202020204" pitchFamily="34" charset="0"/>
              </a:rPr>
              <a:t>glucuronide</a:t>
            </a:r>
            <a:r>
              <a:rPr lang="en-US" sz="1800" dirty="0" smtClean="0"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</a:rPr>
              <a:t>the ring </a:t>
            </a:r>
            <a:r>
              <a:rPr lang="en-US" sz="1800" dirty="0" err="1" smtClean="0">
                <a:latin typeface="Arial" panose="020B0604020202020204" pitchFamily="34" charset="0"/>
              </a:rPr>
              <a:t>hydroxylated</a:t>
            </a:r>
            <a:r>
              <a:rPr lang="en-US" sz="1800" dirty="0" smtClean="0">
                <a:latin typeface="Arial" panose="020B0604020202020204" pitchFamily="34" charset="0"/>
              </a:rPr>
              <a:t> product of salicylic acid (</a:t>
            </a:r>
            <a:r>
              <a:rPr lang="en-US" sz="1800" dirty="0" err="1" smtClean="0">
                <a:latin typeface="Arial" panose="020B0604020202020204" pitchFamily="34" charset="0"/>
              </a:rPr>
              <a:t>gentisic</a:t>
            </a:r>
            <a:r>
              <a:rPr lang="en-US" sz="1800" dirty="0" smtClean="0">
                <a:latin typeface="Arial" panose="020B0604020202020204" pitchFamily="34" charset="0"/>
              </a:rPr>
              <a:t> acid)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</a:rPr>
              <a:t>the ring </a:t>
            </a:r>
            <a:r>
              <a:rPr lang="en-US" sz="1800" dirty="0" err="1" smtClean="0">
                <a:latin typeface="Arial" panose="020B0604020202020204" pitchFamily="34" charset="0"/>
              </a:rPr>
              <a:t>hydroxylated</a:t>
            </a:r>
            <a:r>
              <a:rPr lang="en-US" sz="1800" dirty="0" smtClean="0">
                <a:latin typeface="Arial" panose="020B0604020202020204" pitchFamily="34" charset="0"/>
              </a:rPr>
              <a:t> product of the glycine conjugate (</a:t>
            </a:r>
            <a:r>
              <a:rPr lang="en-US" sz="1800" dirty="0" err="1" smtClean="0">
                <a:latin typeface="Arial" panose="020B0604020202020204" pitchFamily="34" charset="0"/>
              </a:rPr>
              <a:t>gentisuric</a:t>
            </a:r>
            <a:r>
              <a:rPr lang="en-US" sz="1800" dirty="0" smtClean="0">
                <a:latin typeface="Arial" panose="020B0604020202020204" pitchFamily="34" charset="0"/>
              </a:rPr>
              <a:t> acid</a:t>
            </a:r>
            <a:endParaRPr lang="en-US" sz="1400" b="1" dirty="0" smtClean="0">
              <a:latin typeface="Arial" panose="020B0604020202020204" pitchFamily="34" charset="0"/>
            </a:endParaRPr>
          </a:p>
          <a:p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7F4909-746A-443C-B3BE-1F7064F5C24D}" type="slidenum">
              <a:rPr 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896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</a:pPr>
            <a:r>
              <a:rPr lang="en-US" dirty="0" smtClean="0"/>
              <a:t>Glutathione – three functions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•   Reduction- antioxidant (glutathione peroxidase)                                                                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•   Conjugation -(glutathione transferase)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•    AA Transport into cells -(</a:t>
            </a:r>
            <a:r>
              <a:rPr lang="en-US" dirty="0" err="1" smtClean="0"/>
              <a:t>glutamyltransferase</a:t>
            </a:r>
            <a:r>
              <a:rPr lang="en-US" dirty="0" smtClean="0"/>
              <a:t>, GMT)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A number of potentially toxic electrophilic xenobiotics (such as certain carcinogens) are conjugated to the </a:t>
            </a:r>
            <a:r>
              <a:rPr lang="en-US" dirty="0" err="1" smtClean="0"/>
              <a:t>nucleophilic</a:t>
            </a:r>
            <a:r>
              <a:rPr lang="en-US" dirty="0" smtClean="0"/>
              <a:t> GSH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The enzymes catalyzing these reactions are called </a:t>
            </a:r>
            <a:r>
              <a:rPr lang="en-US" dirty="0" smtClean="0">
                <a:solidFill>
                  <a:srgbClr val="FF0000"/>
                </a:solidFill>
              </a:rPr>
              <a:t>glutathione S </a:t>
            </a:r>
            <a:r>
              <a:rPr lang="en-US" dirty="0" err="1" smtClean="0">
                <a:solidFill>
                  <a:srgbClr val="FF0000"/>
                </a:solidFill>
              </a:rPr>
              <a:t>transferases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are present in high amounts in liver cytosol and in lower amounts in other tissues</a:t>
            </a:r>
          </a:p>
          <a:p>
            <a:endParaRPr 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D8761E-EB9C-4540-80B4-91F1F85A1B9E}" type="slidenum">
              <a:rPr 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885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Acetyl Isoniazid                       sulfanilamide   antibacterial drug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C1076-ED67-47D0-823B-3DD9600FE13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495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Primary active transporters most commonly use adenosine triphosphate (ATP) as an energy source for substrate transport.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active transporters use the concentration gradient of another substance, such as protons or sodium ions, but also other ionic endogenous substances as energy sources to drive transport.</a:t>
            </a:r>
          </a:p>
          <a:p>
            <a:endParaRPr lang="en-US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413973A-9A48-460D-A5AB-D6E785814468}" type="slidenum">
              <a:rPr lang="en-US"/>
              <a:pPr eaLnBrk="1" hangingPunct="1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79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Types of ATPases</a:t>
            </a:r>
          </a:p>
          <a:p>
            <a:endParaRPr lang="en-US" smtClean="0"/>
          </a:p>
          <a:p>
            <a:r>
              <a:rPr lang="en-US" smtClean="0"/>
              <a:t>P-type (Ca and Na/K pumps)</a:t>
            </a:r>
          </a:p>
          <a:p>
            <a:r>
              <a:rPr lang="en-US" smtClean="0"/>
              <a:t>	Asp phosphorylation</a:t>
            </a:r>
          </a:p>
          <a:p>
            <a:r>
              <a:rPr lang="en-US" smtClean="0"/>
              <a:t>	10 transmembrane domains</a:t>
            </a:r>
          </a:p>
          <a:p>
            <a:r>
              <a:rPr lang="en-US" smtClean="0"/>
              <a:t>	</a:t>
            </a:r>
          </a:p>
          <a:p>
            <a:r>
              <a:rPr lang="en-US" smtClean="0"/>
              <a:t>F-type (Proton pumps)</a:t>
            </a:r>
          </a:p>
          <a:p>
            <a:r>
              <a:rPr lang="en-US" smtClean="0"/>
              <a:t>	Multisubunit complexes</a:t>
            </a:r>
          </a:p>
          <a:p>
            <a:r>
              <a:rPr lang="en-US" smtClean="0"/>
              <a:t>	Reversible</a:t>
            </a:r>
          </a:p>
          <a:p>
            <a:endParaRPr lang="en-US" smtClean="0"/>
          </a:p>
          <a:p>
            <a:r>
              <a:rPr lang="en-US" smtClean="0"/>
              <a:t>ABC (ATP binding cassettes)</a:t>
            </a:r>
          </a:p>
          <a:p>
            <a:r>
              <a:rPr lang="en-US" smtClean="0"/>
              <a:t>	Mechanism unknown</a:t>
            </a:r>
          </a:p>
          <a:p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876704-2CC9-401B-B1D4-A4CEBF3EBC1D}" type="slidenum">
              <a:rPr lang="en-US"/>
              <a:pPr eaLnBrk="1" hangingPunct="1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00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C1076-ED67-47D0-823B-3DD9600FE1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9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PHASE</a:t>
            </a:r>
            <a:r>
              <a:rPr lang="en-US" baseline="0" dirty="0" smtClean="0"/>
              <a:t> 1 FOR TO CONVERT MOLECULES LITTLE LESS TOXIC FORM AND PHASE 2 PERPOSE IS TO CONVERT MOLECULES MORE WATER SOLBULE POLAR TO EXREATE FROM BODY.  FIRST PHASE 1 REACTION TAKES PLACE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C1076-ED67-47D0-823B-3DD9600FE1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07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Subcellular Locations of Metabolizing Enzymes</a:t>
            </a:r>
          </a:p>
          <a:p>
            <a:r>
              <a:rPr lang="en-US" b="1" dirty="0" smtClean="0"/>
              <a:t>ENDOPLASMIC RETICULUM (microsomes</a:t>
            </a:r>
            <a:r>
              <a:rPr lang="en-US" dirty="0" smtClean="0"/>
              <a:t>): the primary location</a:t>
            </a:r>
          </a:p>
          <a:p>
            <a:r>
              <a:rPr lang="en-US" dirty="0" smtClean="0"/>
              <a:t>(a) Phase I: </a:t>
            </a:r>
            <a:r>
              <a:rPr lang="en-US" b="1" dirty="0" smtClean="0"/>
              <a:t>cytochrome P450</a:t>
            </a:r>
            <a:r>
              <a:rPr lang="en-US" dirty="0" smtClean="0"/>
              <a:t>, </a:t>
            </a:r>
            <a:r>
              <a:rPr lang="en-US" dirty="0" err="1" smtClean="0"/>
              <a:t>flavin</a:t>
            </a:r>
            <a:r>
              <a:rPr lang="en-US" dirty="0" smtClean="0"/>
              <a:t>-containing </a:t>
            </a:r>
            <a:r>
              <a:rPr lang="en-US" dirty="0" err="1" smtClean="0"/>
              <a:t>monooxygenase</a:t>
            </a:r>
            <a:r>
              <a:rPr lang="en-US" dirty="0" smtClean="0"/>
              <a:t>, </a:t>
            </a:r>
            <a:r>
              <a:rPr lang="en-US" dirty="0" err="1" smtClean="0"/>
              <a:t>aldehydeoxidase</a:t>
            </a:r>
            <a:r>
              <a:rPr lang="en-US" dirty="0" smtClean="0"/>
              <a:t>, </a:t>
            </a:r>
            <a:r>
              <a:rPr lang="en-US" dirty="0" err="1" smtClean="0"/>
              <a:t>carboxylesterase</a:t>
            </a:r>
            <a:r>
              <a:rPr lang="en-US" dirty="0" smtClean="0"/>
              <a:t>, epoxide hydrolase, prostaglandin synthase, esterase. </a:t>
            </a:r>
          </a:p>
          <a:p>
            <a:r>
              <a:rPr lang="en-US" dirty="0" smtClean="0"/>
              <a:t>(b) Phase II </a:t>
            </a:r>
            <a:r>
              <a:rPr lang="en-US" dirty="0" err="1" smtClean="0"/>
              <a:t>uridine</a:t>
            </a:r>
            <a:r>
              <a:rPr lang="en-US" dirty="0" smtClean="0"/>
              <a:t> </a:t>
            </a:r>
            <a:r>
              <a:rPr lang="en-US" dirty="0" err="1" smtClean="0"/>
              <a:t>diphosphate-glucuronosyltransferase</a:t>
            </a:r>
            <a:r>
              <a:rPr lang="en-US" dirty="0" smtClean="0"/>
              <a:t>, glutathione S-</a:t>
            </a:r>
            <a:r>
              <a:rPr lang="en-US" dirty="0" err="1" smtClean="0"/>
              <a:t>transferase</a:t>
            </a:r>
            <a:r>
              <a:rPr lang="en-US" dirty="0" smtClean="0"/>
              <a:t>, amino acid conjugating enzymes.</a:t>
            </a:r>
          </a:p>
          <a:p>
            <a:r>
              <a:rPr lang="en-US" b="1" dirty="0" smtClean="0"/>
              <a:t>CYTOSOL </a:t>
            </a:r>
            <a:r>
              <a:rPr lang="en-US" dirty="0" smtClean="0"/>
              <a:t>: many water-soluble enzymes.</a:t>
            </a:r>
          </a:p>
          <a:p>
            <a:r>
              <a:rPr lang="en-US" dirty="0" smtClean="0"/>
              <a:t> (a) Phase I: alcohol dehydrogenase, aldehyde </a:t>
            </a:r>
            <a:r>
              <a:rPr lang="en-US" dirty="0" err="1" smtClean="0"/>
              <a:t>reductase</a:t>
            </a:r>
            <a:r>
              <a:rPr lang="en-US" dirty="0" smtClean="0"/>
              <a:t>, aldehyde dehydrogenase, epoxide hydrolase, esterase </a:t>
            </a:r>
          </a:p>
          <a:p>
            <a:r>
              <a:rPr lang="en-US" dirty="0" smtClean="0"/>
              <a:t>(b) Phase II: </a:t>
            </a:r>
            <a:r>
              <a:rPr lang="en-US" dirty="0" err="1" smtClean="0"/>
              <a:t>sulfotransferase</a:t>
            </a:r>
            <a:r>
              <a:rPr lang="en-US" dirty="0" smtClean="0"/>
              <a:t>, glutathione S-transferase, N-acetyl transferase, catechol 0-methyl transferase, amino acid conjugating enzymes</a:t>
            </a:r>
          </a:p>
          <a:p>
            <a:r>
              <a:rPr lang="en-US" b="1" dirty="0" smtClean="0"/>
              <a:t>MITOCHONDRIA</a:t>
            </a:r>
          </a:p>
          <a:p>
            <a:r>
              <a:rPr lang="en-US" b="1" dirty="0" smtClean="0"/>
              <a:t>(</a:t>
            </a:r>
            <a:r>
              <a:rPr lang="en-US" dirty="0" smtClean="0"/>
              <a:t>a) Phase I: monoamine oxidase, aldehyde dehydrogenase, cytochrome </a:t>
            </a:r>
            <a:r>
              <a:rPr lang="pt-BR" dirty="0" smtClean="0"/>
              <a:t>P450</a:t>
            </a:r>
          </a:p>
          <a:p>
            <a:r>
              <a:rPr lang="pt-BR" dirty="0" smtClean="0"/>
              <a:t>(b) Phase II: N-acetyl transferase, amino acid conjugating enzymes</a:t>
            </a:r>
          </a:p>
          <a:p>
            <a:r>
              <a:rPr lang="en-US" b="1" dirty="0" smtClean="0"/>
              <a:t>LYSOSOMES :</a:t>
            </a:r>
            <a:r>
              <a:rPr lang="en-US" dirty="0" smtClean="0"/>
              <a:t>Phase I: peptidase.</a:t>
            </a:r>
          </a:p>
          <a:p>
            <a:r>
              <a:rPr lang="en-US" b="1" dirty="0" smtClean="0"/>
              <a:t>NUCLEUS: </a:t>
            </a:r>
            <a:r>
              <a:rPr lang="en-US" dirty="0" smtClean="0"/>
              <a:t>Phase II: </a:t>
            </a:r>
            <a:r>
              <a:rPr lang="en-US" dirty="0" err="1" smtClean="0"/>
              <a:t>uridine</a:t>
            </a:r>
            <a:r>
              <a:rPr lang="en-US" dirty="0" smtClean="0"/>
              <a:t> </a:t>
            </a:r>
            <a:r>
              <a:rPr lang="en-US" dirty="0" err="1" smtClean="0"/>
              <a:t>diphosphate-glucuronosyltransferase</a:t>
            </a:r>
            <a:r>
              <a:rPr lang="en-US" dirty="0" smtClean="0"/>
              <a:t> (nuclear membrane of enterocytes)</a:t>
            </a:r>
          </a:p>
          <a:p>
            <a:endParaRPr lang="en-US" dirty="0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BA951D-99CB-468B-832F-1E77A10F7940}" type="slidenum">
              <a:rPr lang="en-US"/>
              <a:pPr eaLnBrk="1" hangingPunct="1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52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886C6E-ABCE-4F9E-A5C1-F0E23548B1D8}" type="slidenum">
              <a:rPr 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th-TH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13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6E14BD-4FC1-4020-928C-08035FE8758D}" type="slidenum">
              <a:rPr 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Arial" panose="020B0604020202020204" pitchFamily="34" charset="0"/>
              </a:rPr>
              <a:t>Chloral ------------------------------trichlroacetic</a:t>
            </a:r>
            <a:r>
              <a:rPr lang="en-US" baseline="0" dirty="0" smtClean="0">
                <a:latin typeface="Arial" panose="020B0604020202020204" pitchFamily="34" charset="0"/>
              </a:rPr>
              <a:t> acid (TCA)</a:t>
            </a:r>
            <a:endParaRPr 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717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6E14BD-4FC1-4020-928C-08035FE8758D}" type="slidenum">
              <a:rPr 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73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6E14BD-4FC1-4020-928C-08035FE8758D}" type="slidenum">
              <a:rPr 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 dirty="0" smtClean="0">
                <a:latin typeface="Arial" panose="020B0604020202020204" pitchFamily="34" charset="0"/>
              </a:rPr>
              <a:t>Acetanilide</a:t>
            </a:r>
            <a:r>
              <a:rPr lang="en-US" sz="2000" b="1" baseline="0" dirty="0" smtClean="0">
                <a:latin typeface="Arial" panose="020B0604020202020204" pitchFamily="34" charset="0"/>
              </a:rPr>
              <a:t> ------------------------aniline + acetic acid                                  </a:t>
            </a:r>
            <a:r>
              <a:rPr lang="en-US" sz="2000" b="1" dirty="0" smtClean="0">
                <a:latin typeface="Arial" panose="020B0604020202020204" pitchFamily="34" charset="0"/>
              </a:rPr>
              <a:t>Atropine --------------------tropic acid </a:t>
            </a:r>
          </a:p>
        </p:txBody>
      </p:sp>
    </p:spTree>
    <p:extLst>
      <p:ext uri="{BB962C8B-B14F-4D97-AF65-F5344CB8AC3E}">
        <p14:creationId xmlns:p14="http://schemas.microsoft.com/office/powerpoint/2010/main" val="1536441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4GMSAT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C1076-ED67-47D0-823B-3DD9600FE13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91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650B-F4DE-4FCD-869E-5E544186BD2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CFA8-073D-4CDC-8FEE-161E87DA6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2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650B-F4DE-4FCD-869E-5E544186BD2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CFA8-073D-4CDC-8FEE-161E87DA6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50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650B-F4DE-4FCD-869E-5E544186BD2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CFA8-073D-4CDC-8FEE-161E87DA6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0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650B-F4DE-4FCD-869E-5E544186BD2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CFA8-073D-4CDC-8FEE-161E87DA6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09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650B-F4DE-4FCD-869E-5E544186BD2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CFA8-073D-4CDC-8FEE-161E87DA6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5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650B-F4DE-4FCD-869E-5E544186BD2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CFA8-073D-4CDC-8FEE-161E87DA6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1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650B-F4DE-4FCD-869E-5E544186BD2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CFA8-073D-4CDC-8FEE-161E87DA6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4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650B-F4DE-4FCD-869E-5E544186BD2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CFA8-073D-4CDC-8FEE-161E87DA6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29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650B-F4DE-4FCD-869E-5E544186BD2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CFA8-073D-4CDC-8FEE-161E87DA6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3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650B-F4DE-4FCD-869E-5E544186BD2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CFA8-073D-4CDC-8FEE-161E87DA6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9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650B-F4DE-4FCD-869E-5E544186BD2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CFA8-073D-4CDC-8FEE-161E87DA6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6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F650B-F4DE-4FCD-869E-5E544186BD2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BCFA8-073D-4CDC-8FEE-161E87DA6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7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76400"/>
            <a:ext cx="7736541" cy="3124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Metabolism of Xenobiotics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of </a:t>
            </a:r>
            <a:r>
              <a:rPr lang="en-US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xenobiotics</a:t>
            </a:r>
            <a:br>
              <a:rPr lang="en-US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Biotransformation</a:t>
            </a:r>
            <a:br>
              <a:rPr lang="en-US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Cytochrome P450</a:t>
            </a:r>
            <a:b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phase I and Phase II reactions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Biomedical  importance of xenobiotics</a:t>
            </a:r>
            <a:r>
              <a:rPr lang="en-US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Pawan Kumar </a:t>
            </a:r>
            <a:r>
              <a:rPr lang="en-US" sz="2700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</a:t>
            </a:r>
            <a:r>
              <a:rPr lang="en-US" sz="27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Demonstrator </a:t>
            </a:r>
            <a:br>
              <a:rPr lang="en-US" sz="27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Department of Medical Biochemistry </a:t>
            </a:r>
            <a:br>
              <a:rPr lang="en-US" sz="27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GMC, Bhopal.</a:t>
            </a:r>
            <a:endParaRPr lang="en-US" sz="27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82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8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800" b="1">
                <a:solidFill>
                  <a:srgbClr val="002060"/>
                </a:solidFill>
                <a:latin typeface="Arial Black" panose="020B0A04020102020204" pitchFamily="34" charset="0"/>
              </a:rPr>
              <a:t>Xenobiotic-Metabolizing Enzymes (XME)</a:t>
            </a:r>
            <a:endParaRPr lang="en-US" sz="280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457200" y="1107701"/>
            <a:ext cx="80772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6238" indent="-376238" defTabSz="376238">
              <a:lnSpc>
                <a:spcPct val="110000"/>
              </a:lnSpc>
              <a:defRPr/>
            </a:pPr>
            <a:r>
              <a:rPr lang="en-US" sz="2800" b="1" dirty="0">
                <a:solidFill>
                  <a:srgbClr val="ED181E"/>
                </a:solidFill>
                <a:latin typeface="Tahoma" pitchFamily="34" charset="0"/>
                <a:cs typeface="Tahoma" pitchFamily="34" charset="0"/>
              </a:rPr>
              <a:t>Phase </a:t>
            </a:r>
            <a:r>
              <a:rPr lang="en-US" sz="2800" b="1" dirty="0" smtClean="0">
                <a:solidFill>
                  <a:srgbClr val="ED181E"/>
                </a:solidFill>
                <a:latin typeface="Tahoma" pitchFamily="34" charset="0"/>
                <a:cs typeface="Tahoma" pitchFamily="34" charset="0"/>
              </a:rPr>
              <a:t>I enzymes: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  <a:p>
            <a:pPr marL="342900" indent="-342900" eaLnBrk="1" hangingPunct="1">
              <a:spcBef>
                <a:spcPct val="30000"/>
              </a:spcBef>
              <a:buFontTx/>
              <a:buChar char="•"/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Cytochrome </a:t>
            </a:r>
            <a:r>
              <a:rPr lang="en-US" sz="2400" dirty="0">
                <a:latin typeface="Arial" charset="0"/>
                <a:cs typeface="Arial" charset="0"/>
              </a:rPr>
              <a:t>P</a:t>
            </a:r>
            <a:r>
              <a:rPr lang="en-US" sz="2400" baseline="-25000" dirty="0">
                <a:latin typeface="Arial" charset="0"/>
                <a:cs typeface="Arial" charset="0"/>
              </a:rPr>
              <a:t>450</a:t>
            </a:r>
          </a:p>
          <a:p>
            <a:pPr marL="342900" indent="-342900" eaLnBrk="1" hangingPunct="1">
              <a:spcBef>
                <a:spcPct val="30000"/>
              </a:spcBef>
              <a:buFontTx/>
              <a:buChar char="•"/>
              <a:defRPr/>
            </a:pPr>
            <a:r>
              <a:rPr lang="en-US" sz="2400" dirty="0" err="1">
                <a:latin typeface="Arial" charset="0"/>
                <a:cs typeface="Arial" charset="0"/>
              </a:rPr>
              <a:t>Flavin</a:t>
            </a:r>
            <a:r>
              <a:rPr lang="en-US" sz="2400" dirty="0">
                <a:latin typeface="Arial" charset="0"/>
                <a:cs typeface="Arial" charset="0"/>
              </a:rPr>
              <a:t> Containing </a:t>
            </a:r>
            <a:r>
              <a:rPr lang="en-US" sz="2400" dirty="0" err="1">
                <a:latin typeface="Arial" charset="0"/>
                <a:cs typeface="Arial" charset="0"/>
              </a:rPr>
              <a:t>Monooxygenase</a:t>
            </a:r>
            <a:endParaRPr lang="en-US" sz="2400" dirty="0">
              <a:latin typeface="Arial" charset="0"/>
              <a:cs typeface="Arial" charset="0"/>
            </a:endParaRPr>
          </a:p>
          <a:p>
            <a:pPr marL="342900" indent="-342900" eaLnBrk="1" hangingPunct="1">
              <a:spcBef>
                <a:spcPct val="30000"/>
              </a:spcBef>
              <a:buFontTx/>
              <a:buChar char="•"/>
              <a:defRPr/>
            </a:pPr>
            <a:r>
              <a:rPr lang="en-US" sz="2400" dirty="0" err="1">
                <a:latin typeface="Arial" charset="0"/>
                <a:cs typeface="Arial" charset="0"/>
              </a:rPr>
              <a:t>Epoxide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Hydrolase</a:t>
            </a:r>
            <a:endParaRPr lang="en-US" sz="2400" dirty="0">
              <a:latin typeface="Arial" charset="0"/>
              <a:cs typeface="Arial" charset="0"/>
            </a:endParaRPr>
          </a:p>
          <a:p>
            <a:pPr marL="342900" indent="-342900" eaLnBrk="1" hangingPunct="1">
              <a:spcBef>
                <a:spcPct val="30000"/>
              </a:spcBef>
              <a:buFontTx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Alcohol /</a:t>
            </a:r>
            <a:r>
              <a:rPr lang="en-US" sz="2400" dirty="0" err="1">
                <a:latin typeface="Arial" charset="0"/>
                <a:cs typeface="Arial" charset="0"/>
              </a:rPr>
              <a:t>Aldehyde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Dehydrogenases</a:t>
            </a:r>
            <a:endParaRPr lang="en-US" sz="2400" dirty="0">
              <a:latin typeface="Arial" charset="0"/>
              <a:cs typeface="Arial" charset="0"/>
            </a:endParaRPr>
          </a:p>
          <a:p>
            <a:pPr marL="342900" indent="-342900" eaLnBrk="1" hangingPunct="1">
              <a:spcBef>
                <a:spcPct val="30000"/>
              </a:spcBef>
              <a:buFontTx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Monoamine </a:t>
            </a:r>
            <a:r>
              <a:rPr lang="en-US" sz="2400" dirty="0" err="1">
                <a:latin typeface="Arial" charset="0"/>
                <a:cs typeface="Arial" charset="0"/>
              </a:rPr>
              <a:t>Oxidases</a:t>
            </a:r>
            <a:endParaRPr lang="en-US" sz="2400" dirty="0">
              <a:latin typeface="Arial" charset="0"/>
              <a:cs typeface="Arial" charset="0"/>
            </a:endParaRPr>
          </a:p>
          <a:p>
            <a:pPr marL="342900" indent="-342900" eaLnBrk="1" hangingPunct="1">
              <a:spcBef>
                <a:spcPct val="30000"/>
              </a:spcBef>
              <a:buFontTx/>
              <a:buChar char="•"/>
              <a:defRPr/>
            </a:pPr>
            <a:r>
              <a:rPr lang="en-US" sz="2400" dirty="0" err="1">
                <a:latin typeface="Arial" charset="0"/>
                <a:cs typeface="Arial" charset="0"/>
              </a:rPr>
              <a:t>Xanthine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oxidase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pPr marL="376238" indent="-376238" defTabSz="376238">
              <a:lnSpc>
                <a:spcPct val="110000"/>
              </a:lnSpc>
              <a:defRPr/>
            </a:pPr>
            <a:r>
              <a:rPr lang="en-US" sz="2800" b="1" dirty="0">
                <a:solidFill>
                  <a:srgbClr val="ED181E"/>
                </a:solidFill>
                <a:latin typeface="Tahoma" pitchFamily="34" charset="0"/>
                <a:cs typeface="Tahoma" pitchFamily="34" charset="0"/>
              </a:rPr>
              <a:t>Phase </a:t>
            </a:r>
            <a:r>
              <a:rPr lang="en-US" sz="2800" b="1" dirty="0" smtClean="0">
                <a:solidFill>
                  <a:srgbClr val="ED181E"/>
                </a:solidFill>
                <a:latin typeface="Tahoma" pitchFamily="34" charset="0"/>
                <a:cs typeface="Tahoma" pitchFamily="34" charset="0"/>
              </a:rPr>
              <a:t>II enzymes: </a:t>
            </a:r>
            <a:r>
              <a:rPr lang="en-US" sz="3600" b="1" dirty="0" smtClean="0">
                <a:solidFill>
                  <a:srgbClr val="ED181E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dirty="0" smtClean="0">
                <a:solidFill>
                  <a:srgbClr val="ED181E"/>
                </a:solidFill>
                <a:latin typeface="Tahoma" pitchFamily="34" charset="0"/>
                <a:cs typeface="Tahoma" pitchFamily="34" charset="0"/>
              </a:rPr>
              <a:t>“</a:t>
            </a:r>
            <a:r>
              <a:rPr lang="en-US" sz="2800" b="1" dirty="0" err="1" smtClean="0">
                <a:solidFill>
                  <a:srgbClr val="ED181E"/>
                </a:solidFill>
                <a:latin typeface="Tahoma" pitchFamily="34" charset="0"/>
                <a:cs typeface="Tahoma" pitchFamily="34" charset="0"/>
              </a:rPr>
              <a:t>Transferases</a:t>
            </a:r>
            <a:r>
              <a:rPr lang="en-US" sz="2800" b="1" dirty="0">
                <a:solidFill>
                  <a:srgbClr val="ED181E"/>
                </a:solidFill>
                <a:latin typeface="Tahoma" pitchFamily="34" charset="0"/>
                <a:cs typeface="Tahoma" pitchFamily="34" charset="0"/>
              </a:rPr>
              <a:t>”</a:t>
            </a:r>
            <a:endParaRPr lang="en-US" sz="2000" b="1" dirty="0">
              <a:latin typeface="Tahoma" pitchFamily="34" charset="0"/>
              <a:cs typeface="Tahoma" pitchFamily="34" charset="0"/>
            </a:endParaRPr>
          </a:p>
          <a:p>
            <a:pPr marL="376238" indent="-376238" defTabSz="376238">
              <a:lnSpc>
                <a:spcPct val="120000"/>
              </a:lnSpc>
              <a:defRPr/>
            </a:pPr>
            <a:r>
              <a:rPr lang="en-US" sz="2400" b="1" dirty="0">
                <a:latin typeface="Tahoma" pitchFamily="34" charset="0"/>
                <a:cs typeface="Tahoma" pitchFamily="34" charset="0"/>
              </a:rPr>
              <a:t>	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Sulfotransferases (ST)</a:t>
            </a:r>
          </a:p>
          <a:p>
            <a:pPr marL="376238" indent="-376238" defTabSz="376238">
              <a:lnSpc>
                <a:spcPct val="120000"/>
              </a:lnSpc>
              <a:defRPr/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	UDP-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glucuronosyltransferases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(UGT)</a:t>
            </a:r>
          </a:p>
          <a:p>
            <a:pPr marL="376238" indent="-376238" defTabSz="376238">
              <a:lnSpc>
                <a:spcPct val="120000"/>
              </a:lnSpc>
              <a:defRPr/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	Glutathione S-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transferases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(GST)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Minus 9"/>
          <p:cNvSpPr/>
          <p:nvPr/>
        </p:nvSpPr>
        <p:spPr>
          <a:xfrm>
            <a:off x="-914400" y="838200"/>
            <a:ext cx="110490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3256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152400" y="959224"/>
            <a:ext cx="8724900" cy="54864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Most of the oxidation reaction of detoxification are catalysed by </a:t>
            </a:r>
            <a:r>
              <a:rPr lang="en-US" sz="2800" dirty="0" smtClean="0">
                <a:solidFill>
                  <a:srgbClr val="FF0000"/>
                </a:solidFill>
              </a:rPr>
              <a:t>monoxygenese or cytochrome P</a:t>
            </a:r>
            <a:r>
              <a:rPr lang="en-US" sz="2000" dirty="0" smtClean="0">
                <a:solidFill>
                  <a:srgbClr val="FF0000"/>
                </a:solidFill>
              </a:rPr>
              <a:t>450</a:t>
            </a:r>
            <a:r>
              <a:rPr lang="en-US" sz="2800" dirty="0" smtClean="0"/>
              <a:t>. </a:t>
            </a:r>
            <a:r>
              <a:rPr lang="en-US" sz="2400" i="1" dirty="0" smtClean="0">
                <a:solidFill>
                  <a:srgbClr val="002060"/>
                </a:solidFill>
              </a:rPr>
              <a:t>The P</a:t>
            </a:r>
            <a:r>
              <a:rPr lang="en-US" sz="1800" i="1" dirty="0" smtClean="0">
                <a:solidFill>
                  <a:srgbClr val="002060"/>
                </a:solidFill>
              </a:rPr>
              <a:t>450</a:t>
            </a:r>
            <a:r>
              <a:rPr lang="en-US" sz="2400" i="1" dirty="0" smtClean="0">
                <a:solidFill>
                  <a:srgbClr val="002060"/>
                </a:solidFill>
              </a:rPr>
              <a:t> refers to the absorption peak of this enzyme at 450 nm, when it is exposed to the Carbon monoxide (CO). </a:t>
            </a:r>
          </a:p>
          <a:p>
            <a:pPr algn="just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Multiple forms of </a:t>
            </a:r>
            <a:r>
              <a:rPr lang="en-US" sz="2800" dirty="0" err="1"/>
              <a:t>C</a:t>
            </a:r>
            <a:r>
              <a:rPr lang="en-US" sz="2800" dirty="0" err="1" smtClean="0"/>
              <a:t>yt</a:t>
            </a:r>
            <a:r>
              <a:rPr lang="en-US" sz="2800" dirty="0" smtClean="0"/>
              <a:t>. P</a:t>
            </a:r>
            <a:r>
              <a:rPr lang="en-US" sz="2000" dirty="0" smtClean="0"/>
              <a:t>450</a:t>
            </a:r>
            <a:r>
              <a:rPr lang="en-US" sz="2800" dirty="0" smtClean="0"/>
              <a:t> are available ranging from 20 to 200.</a:t>
            </a:r>
          </a:p>
          <a:p>
            <a:pPr algn="just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They are all hemoproteins, containing heme as the prosthetic group.</a:t>
            </a:r>
          </a:p>
          <a:p>
            <a:pPr algn="just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It is found in the highest concentration in the microsomes of liver. The mechanism of action of </a:t>
            </a:r>
            <a:r>
              <a:rPr lang="en-US" sz="2800" dirty="0" err="1" smtClean="0"/>
              <a:t>Cyt</a:t>
            </a:r>
            <a:r>
              <a:rPr lang="en-US" sz="2800" dirty="0" smtClean="0"/>
              <a:t>. P</a:t>
            </a:r>
            <a:r>
              <a:rPr lang="en-US" sz="1800" dirty="0" smtClean="0"/>
              <a:t>450</a:t>
            </a:r>
            <a:r>
              <a:rPr lang="en-US" sz="2800" dirty="0" smtClean="0"/>
              <a:t> is complex and is dependent on NADPH.</a:t>
            </a:r>
          </a:p>
        </p:txBody>
      </p:sp>
      <p:sp>
        <p:nvSpPr>
          <p:cNvPr id="4" name="Minus 3"/>
          <p:cNvSpPr/>
          <p:nvPr/>
        </p:nvSpPr>
        <p:spPr>
          <a:xfrm>
            <a:off x="-914400" y="838200"/>
            <a:ext cx="110490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62200" y="59794"/>
            <a:ext cx="40323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8000"/>
                </a:solidFill>
              </a:rPr>
              <a:t>Cytochrome P</a:t>
            </a:r>
            <a:r>
              <a:rPr lang="en-US" sz="4400" b="1" baseline="-25000" dirty="0">
                <a:solidFill>
                  <a:srgbClr val="008000"/>
                </a:solidFill>
              </a:rPr>
              <a:t>450</a:t>
            </a:r>
          </a:p>
        </p:txBody>
      </p:sp>
    </p:spTree>
    <p:extLst>
      <p:ext uri="{BB962C8B-B14F-4D97-AF65-F5344CB8AC3E}">
        <p14:creationId xmlns:p14="http://schemas.microsoft.com/office/powerpoint/2010/main" val="53550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sz="4400" b="1" dirty="0" smtClean="0">
                <a:solidFill>
                  <a:srgbClr val="008000"/>
                </a:solidFill>
              </a:rPr>
              <a:t>PHASE I REACTIONS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sz="4400" b="1" dirty="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62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8"/>
          <p:cNvSpPr>
            <a:spLocks noChangeArrowheads="1"/>
          </p:cNvSpPr>
          <p:nvPr/>
        </p:nvSpPr>
        <p:spPr bwMode="auto">
          <a:xfrm>
            <a:off x="304800" y="130175"/>
            <a:ext cx="861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kumimoji="1" lang="en-US" sz="3600" b="1" dirty="0" smtClean="0">
                <a:solidFill>
                  <a:srgbClr val="002060"/>
                </a:solidFill>
              </a:rPr>
              <a:t>1. Oxidation</a:t>
            </a:r>
            <a:endParaRPr kumimoji="1" lang="en-US" sz="3600" b="1" dirty="0">
              <a:solidFill>
                <a:srgbClr val="002060"/>
              </a:solidFill>
            </a:endParaRPr>
          </a:p>
        </p:txBody>
      </p:sp>
      <p:sp>
        <p:nvSpPr>
          <p:cNvPr id="51240" name="Rectangle 353"/>
          <p:cNvSpPr>
            <a:spLocks noChangeArrowheads="1"/>
          </p:cNvSpPr>
          <p:nvPr/>
        </p:nvSpPr>
        <p:spPr bwMode="auto">
          <a:xfrm>
            <a:off x="76198" y="510596"/>
            <a:ext cx="873162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</a:pPr>
            <a:endParaRPr kumimoji="1" lang="en-US" sz="2400" dirty="0" smtClean="0">
              <a:solidFill>
                <a:srgbClr val="000000"/>
              </a:solidFill>
            </a:endParaRPr>
          </a:p>
          <a:p>
            <a:pPr marL="342900" indent="-342900" algn="just">
              <a:spcBef>
                <a:spcPct val="0"/>
              </a:spcBef>
            </a:pPr>
            <a:r>
              <a:rPr kumimoji="1" lang="en-US" sz="2400" dirty="0" smtClean="0">
                <a:solidFill>
                  <a:srgbClr val="000000"/>
                </a:solidFill>
              </a:rPr>
              <a:t>A large number of foreign compounds are detoxified by oxidation.</a:t>
            </a:r>
          </a:p>
          <a:p>
            <a:pPr marL="342900" indent="-342900" algn="just">
              <a:spcBef>
                <a:spcPct val="0"/>
              </a:spcBef>
            </a:pPr>
            <a:endParaRPr kumimoji="1" lang="en-US" sz="2400" dirty="0">
              <a:solidFill>
                <a:srgbClr val="000000"/>
              </a:solidFill>
            </a:endParaRPr>
          </a:p>
          <a:p>
            <a:pPr marL="342900" indent="-342900" algn="just">
              <a:spcBef>
                <a:spcPct val="0"/>
              </a:spcBef>
            </a:pPr>
            <a:r>
              <a:rPr kumimoji="1" lang="en-US" sz="2400" dirty="0" smtClean="0">
                <a:solidFill>
                  <a:srgbClr val="000000"/>
                </a:solidFill>
              </a:rPr>
              <a:t>Example of compounds:  </a:t>
            </a:r>
            <a:r>
              <a:rPr kumimoji="1" lang="en-US" sz="2400" b="1" dirty="0" smtClean="0">
                <a:solidFill>
                  <a:srgbClr val="00B050"/>
                </a:solidFill>
              </a:rPr>
              <a:t>Alcohols, Aldehydes, Amines, Aromatic hydrocarbons and sulfur compounds </a:t>
            </a:r>
            <a:r>
              <a:rPr kumimoji="1" lang="en-US" sz="2400" dirty="0" smtClean="0">
                <a:solidFill>
                  <a:srgbClr val="000000"/>
                </a:solidFill>
              </a:rPr>
              <a:t>etc.</a:t>
            </a:r>
            <a:endParaRPr kumimoji="1" lang="en-US" sz="2400" dirty="0">
              <a:solidFill>
                <a:srgbClr val="000000"/>
              </a:solidFill>
            </a:endParaRPr>
          </a:p>
        </p:txBody>
      </p:sp>
      <p:sp>
        <p:nvSpPr>
          <p:cNvPr id="51245" name="Text Box 6"/>
          <p:cNvSpPr txBox="1">
            <a:spLocks noChangeArrowheads="1"/>
          </p:cNvSpPr>
          <p:nvPr/>
        </p:nvSpPr>
        <p:spPr bwMode="auto">
          <a:xfrm>
            <a:off x="199463" y="3396042"/>
            <a:ext cx="182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Ethanol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547780" y="4999593"/>
            <a:ext cx="20719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>
                <a:solidFill>
                  <a:schemeClr val="hlink"/>
                </a:solidFill>
              </a:rPr>
              <a:t>p</a:t>
            </a:r>
            <a:r>
              <a:rPr lang="en-US" altLang="zh-CN" sz="1800" b="1" dirty="0" smtClean="0">
                <a:solidFill>
                  <a:schemeClr val="hlink"/>
                </a:solidFill>
              </a:rPr>
              <a:t>- Amino phenol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518646" y="4093445"/>
            <a:ext cx="2101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Benzoic acid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334870" y="3336372"/>
            <a:ext cx="21582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Acetic acid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133600" y="3574393"/>
            <a:ext cx="1385047" cy="7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133600" y="4281756"/>
            <a:ext cx="1385047" cy="7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133599" y="5184259"/>
            <a:ext cx="1385047" cy="7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37563" y="4079460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Benzaldehyde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3565710" y="5743008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Phenol 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37563" y="5726142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Benzene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39801" y="5006777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Aniline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142003" y="5925613"/>
            <a:ext cx="1385047" cy="7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180663" y="6481537"/>
            <a:ext cx="1385047" cy="7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3518646" y="6296871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Sulfuric acid 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89109" y="6300463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Organic sulfur 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6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8"/>
          <p:cNvSpPr>
            <a:spLocks noChangeArrowheads="1"/>
          </p:cNvSpPr>
          <p:nvPr/>
        </p:nvSpPr>
        <p:spPr bwMode="auto">
          <a:xfrm>
            <a:off x="304800" y="130175"/>
            <a:ext cx="861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kumimoji="1" lang="en-US" sz="3600" b="1" dirty="0" smtClean="0">
                <a:solidFill>
                  <a:srgbClr val="002060"/>
                </a:solidFill>
              </a:rPr>
              <a:t>2. Reduction</a:t>
            </a:r>
            <a:endParaRPr kumimoji="1" lang="en-US" sz="3600" b="1" dirty="0">
              <a:solidFill>
                <a:srgbClr val="002060"/>
              </a:solidFill>
            </a:endParaRPr>
          </a:p>
        </p:txBody>
      </p:sp>
      <p:sp>
        <p:nvSpPr>
          <p:cNvPr id="51240" name="Rectangle 353"/>
          <p:cNvSpPr>
            <a:spLocks noChangeArrowheads="1"/>
          </p:cNvSpPr>
          <p:nvPr/>
        </p:nvSpPr>
        <p:spPr bwMode="auto">
          <a:xfrm>
            <a:off x="183776" y="794217"/>
            <a:ext cx="873162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</a:pPr>
            <a:endParaRPr kumimoji="1" lang="en-US" sz="2400" dirty="0" smtClean="0">
              <a:solidFill>
                <a:srgbClr val="000000"/>
              </a:solidFill>
            </a:endParaRPr>
          </a:p>
          <a:p>
            <a:pPr marL="342900" indent="-342900" algn="just">
              <a:spcBef>
                <a:spcPct val="0"/>
              </a:spcBef>
            </a:pPr>
            <a:r>
              <a:rPr kumimoji="1" lang="en-US" sz="2400" dirty="0" smtClean="0">
                <a:solidFill>
                  <a:srgbClr val="000000"/>
                </a:solidFill>
              </a:rPr>
              <a:t>The following are the reactions of detoxification by reduction. </a:t>
            </a:r>
          </a:p>
          <a:p>
            <a:pPr marL="342900" indent="-342900" algn="just">
              <a:spcBef>
                <a:spcPct val="0"/>
              </a:spcBef>
            </a:pPr>
            <a:endParaRPr kumimoji="1" lang="en-US" sz="2400" dirty="0">
              <a:solidFill>
                <a:srgbClr val="000000"/>
              </a:solidFill>
            </a:endParaRPr>
          </a:p>
          <a:p>
            <a:pPr marL="342900" indent="-342900" algn="just">
              <a:spcBef>
                <a:spcPct val="0"/>
              </a:spcBef>
            </a:pPr>
            <a:r>
              <a:rPr kumimoji="1" lang="en-US" sz="2400" dirty="0" smtClean="0">
                <a:solidFill>
                  <a:srgbClr val="000000"/>
                </a:solidFill>
              </a:rPr>
              <a:t>Example of compounds: </a:t>
            </a:r>
            <a:r>
              <a:rPr kumimoji="1" lang="en-US" sz="2400" b="1" dirty="0" smtClean="0">
                <a:solidFill>
                  <a:srgbClr val="00B050"/>
                </a:solidFill>
              </a:rPr>
              <a:t>Picric acid, Chloral, Nitrobenzene etc.</a:t>
            </a:r>
            <a:endParaRPr kumimoji="1" lang="en-US" sz="2400" b="1" dirty="0">
              <a:solidFill>
                <a:srgbClr val="00B050"/>
              </a:solidFill>
            </a:endParaRPr>
          </a:p>
        </p:txBody>
      </p:sp>
      <p:sp>
        <p:nvSpPr>
          <p:cNvPr id="51245" name="Text Box 6"/>
          <p:cNvSpPr txBox="1">
            <a:spLocks noChangeArrowheads="1"/>
          </p:cNvSpPr>
          <p:nvPr/>
        </p:nvSpPr>
        <p:spPr bwMode="auto">
          <a:xfrm>
            <a:off x="304799" y="3377669"/>
            <a:ext cx="182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Picric acid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547780" y="4999593"/>
            <a:ext cx="20719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Aminobenzene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518646" y="4093445"/>
            <a:ext cx="2101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Trichloroethanol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334870" y="3336372"/>
            <a:ext cx="21582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Picramic acid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133600" y="3574393"/>
            <a:ext cx="1385047" cy="7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133600" y="4281756"/>
            <a:ext cx="1385047" cy="7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133599" y="5184259"/>
            <a:ext cx="1385047" cy="7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37563" y="4079460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Chloral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366431" y="4999593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Nitrobenzene 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03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8"/>
          <p:cNvSpPr>
            <a:spLocks noChangeArrowheads="1"/>
          </p:cNvSpPr>
          <p:nvPr/>
        </p:nvSpPr>
        <p:spPr bwMode="auto">
          <a:xfrm>
            <a:off x="304800" y="361306"/>
            <a:ext cx="861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kumimoji="1" lang="en-US" sz="3600" b="1" dirty="0" smtClean="0">
                <a:solidFill>
                  <a:srgbClr val="002060"/>
                </a:solidFill>
              </a:rPr>
              <a:t>3. Hydrolytic </a:t>
            </a:r>
            <a:r>
              <a:rPr kumimoji="1" lang="en-US" sz="3600" b="1" dirty="0">
                <a:solidFill>
                  <a:srgbClr val="002060"/>
                </a:solidFill>
              </a:rPr>
              <a:t>Reactions</a:t>
            </a:r>
          </a:p>
        </p:txBody>
      </p:sp>
      <p:sp>
        <p:nvSpPr>
          <p:cNvPr id="51240" name="Rectangle 353"/>
          <p:cNvSpPr>
            <a:spLocks noChangeArrowheads="1"/>
          </p:cNvSpPr>
          <p:nvPr/>
        </p:nvSpPr>
        <p:spPr bwMode="auto">
          <a:xfrm>
            <a:off x="228600" y="1217342"/>
            <a:ext cx="8686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</a:pPr>
            <a:r>
              <a:rPr kumimoji="1" lang="en-US" sz="2400" dirty="0">
                <a:solidFill>
                  <a:srgbClr val="000000"/>
                </a:solidFill>
              </a:rPr>
              <a:t>The hydrolysis of the bonds such as </a:t>
            </a:r>
            <a:r>
              <a:rPr kumimoji="1" lang="en-US" sz="2400" b="1" dirty="0">
                <a:solidFill>
                  <a:srgbClr val="00B050"/>
                </a:solidFill>
              </a:rPr>
              <a:t>ester, glycoside and amide </a:t>
            </a:r>
            <a:r>
              <a:rPr kumimoji="1" lang="en-US" sz="2400" dirty="0">
                <a:solidFill>
                  <a:srgbClr val="000000"/>
                </a:solidFill>
              </a:rPr>
              <a:t>is important in the metabolism of xenobiotics. </a:t>
            </a:r>
            <a:endParaRPr kumimoji="1" lang="en-US" sz="2400" dirty="0" smtClean="0">
              <a:solidFill>
                <a:srgbClr val="000000"/>
              </a:solidFill>
            </a:endParaRPr>
          </a:p>
          <a:p>
            <a:pPr marL="342900" indent="-342900" algn="just">
              <a:spcBef>
                <a:spcPct val="0"/>
              </a:spcBef>
            </a:pPr>
            <a:endParaRPr kumimoji="1" lang="en-US" sz="2400" dirty="0">
              <a:solidFill>
                <a:srgbClr val="000000"/>
              </a:solidFill>
            </a:endParaRPr>
          </a:p>
          <a:p>
            <a:pPr marL="342900" indent="-342900" algn="just">
              <a:spcBef>
                <a:spcPct val="0"/>
              </a:spcBef>
            </a:pPr>
            <a:r>
              <a:rPr kumimoji="1" lang="en-US" sz="2400" dirty="0" smtClean="0">
                <a:solidFill>
                  <a:srgbClr val="000000"/>
                </a:solidFill>
              </a:rPr>
              <a:t>Example of compounds: </a:t>
            </a:r>
            <a:r>
              <a:rPr kumimoji="1" lang="en-US" sz="2400" b="1" dirty="0" smtClean="0">
                <a:solidFill>
                  <a:srgbClr val="00B050"/>
                </a:solidFill>
              </a:rPr>
              <a:t>Aspirin, Acetanilide, Atropine </a:t>
            </a:r>
            <a:r>
              <a:rPr kumimoji="1" lang="en-US" sz="2400" dirty="0" smtClean="0">
                <a:solidFill>
                  <a:srgbClr val="000000"/>
                </a:solidFill>
              </a:rPr>
              <a:t>etc.</a:t>
            </a:r>
            <a:endParaRPr kumimoji="1" lang="en-US" sz="2400" dirty="0">
              <a:solidFill>
                <a:srgbClr val="000000"/>
              </a:solidFill>
            </a:endParaRPr>
          </a:p>
        </p:txBody>
      </p:sp>
      <p:graphicFrame>
        <p:nvGraphicFramePr>
          <p:cNvPr id="5124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662793"/>
              </p:ext>
            </p:extLst>
          </p:nvPr>
        </p:nvGraphicFramePr>
        <p:xfrm>
          <a:off x="609600" y="3223574"/>
          <a:ext cx="8077200" cy="217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ISIS/Draw Sketch" r:id="rId4" imgW="6140450" imgH="1416050" progId="ISISServer">
                  <p:embed/>
                </p:oleObj>
              </mc:Choice>
              <mc:Fallback>
                <p:oleObj name="ISIS/Draw Sketch" r:id="rId4" imgW="6140450" imgH="141605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23574"/>
                        <a:ext cx="8077200" cy="21747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4" name="Text Box 5"/>
          <p:cNvSpPr txBox="1">
            <a:spLocks noChangeArrowheads="1"/>
          </p:cNvSpPr>
          <p:nvPr/>
        </p:nvSpPr>
        <p:spPr bwMode="auto">
          <a:xfrm>
            <a:off x="3181350" y="5566179"/>
            <a:ext cx="33147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/>
              <a:t>Acetylsalicylic </a:t>
            </a:r>
            <a:r>
              <a:rPr lang="en-US" altLang="zh-CN" sz="2400" dirty="0" smtClean="0"/>
              <a:t>Acid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 smtClean="0"/>
              <a:t>           (Aspirin)</a:t>
            </a:r>
            <a:endParaRPr lang="en-US" altLang="zh-CN" sz="2400" dirty="0"/>
          </a:p>
        </p:txBody>
      </p:sp>
      <p:sp>
        <p:nvSpPr>
          <p:cNvPr id="51245" name="Text Box 6"/>
          <p:cNvSpPr txBox="1">
            <a:spLocks noChangeArrowheads="1"/>
          </p:cNvSpPr>
          <p:nvPr/>
        </p:nvSpPr>
        <p:spPr bwMode="auto">
          <a:xfrm>
            <a:off x="2971800" y="3810000"/>
            <a:ext cx="1295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>
                <a:solidFill>
                  <a:schemeClr val="hlink"/>
                </a:solidFill>
              </a:rPr>
              <a:t>E</a:t>
            </a:r>
            <a:r>
              <a:rPr lang="en-US" altLang="zh-CN" sz="1800" b="1" dirty="0" smtClean="0">
                <a:solidFill>
                  <a:schemeClr val="hlink"/>
                </a:solidFill>
              </a:rPr>
              <a:t>sterase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114800" y="4928272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Salicylic acid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6934200" y="4943885"/>
            <a:ext cx="1447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Acetic acid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063688" y="4289533"/>
            <a:ext cx="1295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H</a:t>
            </a:r>
            <a:r>
              <a:rPr lang="en-US" altLang="zh-CN" sz="1800" b="1" baseline="-25000" dirty="0" smtClean="0">
                <a:solidFill>
                  <a:schemeClr val="hlink"/>
                </a:solidFill>
              </a:rPr>
              <a:t>2</a:t>
            </a:r>
            <a:r>
              <a:rPr lang="en-US" altLang="zh-CN" sz="1800" b="1" dirty="0" smtClean="0">
                <a:solidFill>
                  <a:schemeClr val="hlink"/>
                </a:solidFill>
              </a:rPr>
              <a:t>O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457200" y="9525"/>
            <a:ext cx="8229600" cy="5821363"/>
          </a:xfrm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sz="5400" b="1" dirty="0" smtClean="0">
                <a:solidFill>
                  <a:srgbClr val="008000"/>
                </a:solidFill>
              </a:rPr>
              <a:t>PHASE II REACTIONS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sz="4400" b="1" dirty="0" smtClean="0">
                <a:solidFill>
                  <a:srgbClr val="008000"/>
                </a:solidFill>
              </a:rPr>
              <a:t>(CONJUGATION REACTIONS)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sz="4400" b="1" dirty="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2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684213"/>
          </a:xfrm>
        </p:spPr>
        <p:txBody>
          <a:bodyPr/>
          <a:lstStyle/>
          <a:p>
            <a:pPr eaLnBrk="1" hangingPunct="1"/>
            <a:r>
              <a:rPr lang="en-GB" altLang="zh-CN" sz="3600" b="1" dirty="0" smtClean="0">
                <a:solidFill>
                  <a:srgbClr val="002060"/>
                </a:solidFill>
                <a:ea typeface="Gulim" pitchFamily="34" charset="-127"/>
              </a:rPr>
              <a:t>1. G</a:t>
            </a:r>
            <a:r>
              <a:rPr lang="en-GB" altLang="zh-CN" sz="3600" b="1" dirty="0" smtClean="0">
                <a:solidFill>
                  <a:srgbClr val="002060"/>
                </a:solidFill>
              </a:rPr>
              <a:t>lucuronidation</a:t>
            </a:r>
            <a:endParaRPr lang="en-US" altLang="zh-CN" sz="3600" b="1" dirty="0" smtClean="0">
              <a:solidFill>
                <a:srgbClr val="00206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1054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1200"/>
              </a:spcBef>
            </a:pPr>
            <a:r>
              <a:rPr lang="en-GB" altLang="ko-KR" sz="2800" dirty="0" smtClean="0"/>
              <a:t>Conjugation with </a:t>
            </a:r>
            <a:r>
              <a:rPr lang="en-GB" altLang="ko-KR" sz="2800" b="1" dirty="0" smtClean="0">
                <a:solidFill>
                  <a:srgbClr val="00B050"/>
                </a:solidFill>
              </a:rPr>
              <a:t>glucuronic acid </a:t>
            </a:r>
            <a:r>
              <a:rPr lang="en-GB" altLang="ko-KR" sz="2800" dirty="0" smtClean="0"/>
              <a:t>is most frequent conjugation reaction</a:t>
            </a:r>
            <a:r>
              <a:rPr lang="en-GB" altLang="ko-KR" dirty="0" smtClean="0"/>
              <a:t>.</a:t>
            </a:r>
          </a:p>
          <a:p>
            <a:pPr algn="just" eaLnBrk="1" hangingPunct="1">
              <a:spcBef>
                <a:spcPts val="1200"/>
              </a:spcBef>
            </a:pPr>
            <a:r>
              <a:rPr lang="en-GB" altLang="ko-KR" sz="2800" dirty="0" smtClean="0">
                <a:solidFill>
                  <a:srgbClr val="FF0000"/>
                </a:solidFill>
              </a:rPr>
              <a:t>UDP-</a:t>
            </a:r>
            <a:r>
              <a:rPr lang="en-GB" altLang="ko-KR" sz="2800" dirty="0" err="1" smtClean="0">
                <a:solidFill>
                  <a:srgbClr val="FF0000"/>
                </a:solidFill>
              </a:rPr>
              <a:t>glucuronic</a:t>
            </a:r>
            <a:r>
              <a:rPr lang="en-GB" altLang="ko-KR" sz="2800" dirty="0" smtClean="0">
                <a:solidFill>
                  <a:srgbClr val="FF0000"/>
                </a:solidFill>
              </a:rPr>
              <a:t> acid</a:t>
            </a:r>
            <a:r>
              <a:rPr lang="en-GB" altLang="zh-CN" sz="2800" dirty="0" smtClean="0">
                <a:solidFill>
                  <a:srgbClr val="FF0000"/>
                </a:solidFill>
                <a:ea typeface="Gulim" pitchFamily="34" charset="-127"/>
              </a:rPr>
              <a:t> (</a:t>
            </a:r>
            <a:r>
              <a:rPr lang="en-GB" altLang="zh-CN" sz="2800" dirty="0" smtClean="0">
                <a:solidFill>
                  <a:srgbClr val="FF0000"/>
                </a:solidFill>
              </a:rPr>
              <a:t>UDPGA)</a:t>
            </a:r>
            <a:r>
              <a:rPr lang="ko-KR" altLang="en-GB" sz="2800" dirty="0" smtClean="0">
                <a:solidFill>
                  <a:srgbClr val="FF0000"/>
                </a:solidFill>
              </a:rPr>
              <a:t> </a:t>
            </a:r>
            <a:r>
              <a:rPr lang="en-GB" altLang="ko-KR" sz="2800" dirty="0" smtClean="0"/>
              <a:t>is the glucuronyl donor and active form. </a:t>
            </a:r>
            <a:endParaRPr lang="en-GB" altLang="zh-CN" sz="2800" dirty="0" smtClean="0">
              <a:ea typeface="Gulim" pitchFamily="34" charset="-127"/>
            </a:endParaRPr>
          </a:p>
          <a:p>
            <a:pPr algn="just" eaLnBrk="1" hangingPunct="1">
              <a:spcBef>
                <a:spcPts val="1200"/>
              </a:spcBef>
            </a:pPr>
            <a:r>
              <a:rPr lang="en-GB" altLang="zh-CN" sz="2800" dirty="0" smtClean="0">
                <a:solidFill>
                  <a:srgbClr val="FF0000"/>
                </a:solidFill>
                <a:ea typeface="Gulim" pitchFamily="34" charset="-127"/>
              </a:rPr>
              <a:t>UDP-</a:t>
            </a:r>
            <a:r>
              <a:rPr lang="en-GB" altLang="ko-KR" sz="2800" dirty="0" err="1" smtClean="0">
                <a:solidFill>
                  <a:srgbClr val="FF0000"/>
                </a:solidFill>
              </a:rPr>
              <a:t>glucuro</a:t>
            </a:r>
            <a:r>
              <a:rPr lang="en-GB" altLang="zh-CN" sz="2800" dirty="0" err="1" smtClean="0">
                <a:solidFill>
                  <a:srgbClr val="FF0000"/>
                </a:solidFill>
                <a:ea typeface="Gulim" pitchFamily="34" charset="-127"/>
              </a:rPr>
              <a:t>nyl</a:t>
            </a:r>
            <a:r>
              <a:rPr lang="en-GB" altLang="zh-CN" sz="2800" dirty="0" smtClean="0">
                <a:solidFill>
                  <a:srgbClr val="FF0000"/>
                </a:solidFill>
                <a:ea typeface="Gulim" pitchFamily="34" charset="-127"/>
              </a:rPr>
              <a:t> </a:t>
            </a:r>
            <a:r>
              <a:rPr lang="en-GB" altLang="ko-KR" sz="2800" dirty="0" err="1" smtClean="0">
                <a:solidFill>
                  <a:srgbClr val="FF0000"/>
                </a:solidFill>
              </a:rPr>
              <a:t>transferases</a:t>
            </a:r>
            <a:r>
              <a:rPr lang="en-GB" altLang="zh-CN" sz="2800" dirty="0" smtClean="0">
                <a:solidFill>
                  <a:srgbClr val="FF0000"/>
                </a:solidFill>
                <a:ea typeface="Gulim" pitchFamily="34" charset="-127"/>
              </a:rPr>
              <a:t> (UGT)</a:t>
            </a:r>
            <a:r>
              <a:rPr lang="en-GB" altLang="ko-KR" sz="2800" dirty="0" smtClean="0"/>
              <a:t>, present in both the </a:t>
            </a:r>
            <a:r>
              <a:rPr lang="en-US" altLang="zh-CN" sz="2800" dirty="0" smtClean="0">
                <a:ea typeface="Gulim" pitchFamily="34" charset="-127"/>
              </a:rPr>
              <a:t>endoplasmic reticulum(</a:t>
            </a:r>
            <a:r>
              <a:rPr lang="en-GB" altLang="ko-KR" sz="2800" dirty="0" smtClean="0"/>
              <a:t>ER</a:t>
            </a:r>
            <a:r>
              <a:rPr lang="en-GB" altLang="zh-CN" sz="2800" dirty="0" smtClean="0">
                <a:ea typeface="Gulim" pitchFamily="34" charset="-127"/>
              </a:rPr>
              <a:t>)</a:t>
            </a:r>
            <a:r>
              <a:rPr lang="en-GB" altLang="ko-KR" sz="2800" dirty="0" smtClean="0"/>
              <a:t> and cytosol, are the catalysts.</a:t>
            </a:r>
          </a:p>
          <a:p>
            <a:pPr algn="just" eaLnBrk="1" hangingPunct="1">
              <a:spcBef>
                <a:spcPts val="1200"/>
              </a:spcBef>
            </a:pPr>
            <a:r>
              <a:rPr lang="en-US" sz="2800" dirty="0" smtClean="0"/>
              <a:t>Compounds such as </a:t>
            </a:r>
            <a:r>
              <a:rPr lang="en-US" sz="2800" i="1" dirty="0" smtClean="0">
                <a:solidFill>
                  <a:srgbClr val="002060"/>
                </a:solidFill>
              </a:rPr>
              <a:t>2-acetylaminofluorene (a carcinogen), aniline, benzoic acid, </a:t>
            </a:r>
            <a:r>
              <a:rPr lang="en-US" sz="2800" i="1" dirty="0" err="1" smtClean="0">
                <a:solidFill>
                  <a:srgbClr val="002060"/>
                </a:solidFill>
              </a:rPr>
              <a:t>meprobamate</a:t>
            </a:r>
            <a:r>
              <a:rPr lang="en-US" sz="2800" i="1" dirty="0" smtClean="0">
                <a:solidFill>
                  <a:srgbClr val="002060"/>
                </a:solidFill>
              </a:rPr>
              <a:t> (a tranquilizer), phenol, bilirubin and many steroids</a:t>
            </a:r>
            <a:r>
              <a:rPr lang="en-US" sz="2800" dirty="0" smtClean="0"/>
              <a:t> are excreted as glucuronides.</a:t>
            </a:r>
          </a:p>
        </p:txBody>
      </p:sp>
    </p:spTree>
    <p:extLst>
      <p:ext uri="{BB962C8B-B14F-4D97-AF65-F5344CB8AC3E}">
        <p14:creationId xmlns:p14="http://schemas.microsoft.com/office/powerpoint/2010/main" val="535873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8077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684213"/>
          </a:xfrm>
        </p:spPr>
        <p:txBody>
          <a:bodyPr/>
          <a:lstStyle/>
          <a:p>
            <a:pPr eaLnBrk="1" hangingPunct="1"/>
            <a:r>
              <a:rPr lang="en-GB" altLang="zh-CN" sz="3600" b="1" dirty="0" smtClean="0">
                <a:solidFill>
                  <a:srgbClr val="002060"/>
                </a:solidFill>
                <a:ea typeface="Gulim" pitchFamily="34" charset="-127"/>
              </a:rPr>
              <a:t>G</a:t>
            </a:r>
            <a:r>
              <a:rPr lang="en-GB" altLang="zh-CN" sz="3600" b="1" dirty="0" smtClean="0">
                <a:solidFill>
                  <a:srgbClr val="002060"/>
                </a:solidFill>
              </a:rPr>
              <a:t>lucuronidation of bilirubin </a:t>
            </a:r>
            <a:endParaRPr lang="en-US" altLang="zh-CN" sz="36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89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Content Placeholder 2"/>
          <p:cNvSpPr>
            <a:spLocks noGrp="1"/>
          </p:cNvSpPr>
          <p:nvPr>
            <p:ph idx="1"/>
          </p:nvPr>
        </p:nvSpPr>
        <p:spPr>
          <a:xfrm>
            <a:off x="457200" y="1678574"/>
            <a:ext cx="8229600" cy="2819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dirty="0"/>
          </a:p>
          <a:p>
            <a:pPr algn="just">
              <a:buNone/>
              <a:defRPr/>
            </a:pPr>
            <a:r>
              <a:rPr lang="en-US" sz="2400" dirty="0" smtClean="0"/>
              <a:t>• Example: Glycine </a:t>
            </a:r>
            <a:r>
              <a:rPr lang="en-US" sz="2400" dirty="0"/>
              <a:t>conjugated with </a:t>
            </a:r>
            <a:r>
              <a:rPr lang="en-US" sz="2400" b="1" dirty="0" err="1" smtClean="0">
                <a:solidFill>
                  <a:srgbClr val="00B050"/>
                </a:solidFill>
              </a:rPr>
              <a:t>Cholic</a:t>
            </a:r>
            <a:r>
              <a:rPr lang="en-US" sz="2400" b="1" dirty="0" smtClean="0">
                <a:solidFill>
                  <a:srgbClr val="00B050"/>
                </a:solidFill>
              </a:rPr>
              <a:t> acid, Benzoyl </a:t>
            </a:r>
            <a:r>
              <a:rPr lang="en-US" sz="2400" b="1" dirty="0">
                <a:solidFill>
                  <a:srgbClr val="00B050"/>
                </a:solidFill>
              </a:rPr>
              <a:t>CoA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and form </a:t>
            </a:r>
            <a:r>
              <a:rPr lang="en-US" sz="2400" b="1" dirty="0" smtClean="0"/>
              <a:t>Glycocholic acid </a:t>
            </a:r>
            <a:r>
              <a:rPr lang="en-US" sz="2400" dirty="0" smtClean="0"/>
              <a:t>and </a:t>
            </a:r>
            <a:r>
              <a:rPr lang="en-US" sz="2400" b="1" dirty="0" smtClean="0"/>
              <a:t>hippuric acid.</a:t>
            </a:r>
          </a:p>
          <a:p>
            <a:pPr algn="just">
              <a:buNone/>
              <a:defRPr/>
            </a:pPr>
            <a:endParaRPr lang="en-US" altLang="zh-CN" sz="2400" b="1" dirty="0" smtClean="0">
              <a:solidFill>
                <a:schemeClr val="hlink"/>
              </a:solidFill>
            </a:endParaRPr>
          </a:p>
          <a:p>
            <a:pPr algn="just">
              <a:buNone/>
              <a:defRPr/>
            </a:pPr>
            <a:r>
              <a:rPr lang="en-US" altLang="zh-CN" sz="2400" b="1" dirty="0" smtClean="0">
                <a:solidFill>
                  <a:schemeClr val="hlink"/>
                </a:solidFill>
              </a:rPr>
              <a:t>  </a:t>
            </a:r>
            <a:r>
              <a:rPr lang="en-US" altLang="zh-CN" sz="2400" b="1" dirty="0" err="1" smtClean="0">
                <a:solidFill>
                  <a:schemeClr val="hlink"/>
                </a:solidFill>
              </a:rPr>
              <a:t>Cholic</a:t>
            </a:r>
            <a:r>
              <a:rPr lang="en-US" altLang="zh-CN" sz="2400" b="1" dirty="0" smtClean="0">
                <a:solidFill>
                  <a:schemeClr val="hlink"/>
                </a:solidFill>
              </a:rPr>
              <a:t> acid + Glycine </a:t>
            </a:r>
            <a:endParaRPr lang="en-US" altLang="zh-CN" sz="2400" b="1" dirty="0">
              <a:solidFill>
                <a:schemeClr val="hlin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596085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+mj-lt"/>
              </a:rPr>
              <a:t>2. Conjugation </a:t>
            </a:r>
            <a:r>
              <a:rPr lang="en-US" sz="3600" b="1" dirty="0">
                <a:solidFill>
                  <a:srgbClr val="002060"/>
                </a:solidFill>
                <a:latin typeface="+mj-lt"/>
              </a:rPr>
              <a:t>with </a:t>
            </a:r>
            <a:r>
              <a:rPr lang="en-US" sz="3600" b="1" dirty="0" smtClean="0">
                <a:solidFill>
                  <a:srgbClr val="002060"/>
                </a:solidFill>
                <a:latin typeface="+mj-lt"/>
              </a:rPr>
              <a:t>Glycine</a:t>
            </a:r>
            <a:endParaRPr lang="en-US" sz="36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57200" y="4444219"/>
            <a:ext cx="182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  Benzoyl CoA 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14600" y="4471080"/>
            <a:ext cx="182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Glycine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334000" y="4444219"/>
            <a:ext cx="2362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  Hippuric acid  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600200" y="4444219"/>
            <a:ext cx="182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+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056529" y="4628885"/>
            <a:ext cx="14791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429000" y="3657600"/>
            <a:ext cx="14791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984327" y="3472934"/>
            <a:ext cx="21022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 Glycocholic acid 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9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>
                <a:alpha val="79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33374"/>
            <a:ext cx="8277785" cy="4572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/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/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Xenobiotics/Detoxification/Biotransformation</a:t>
            </a:r>
            <a:r>
              <a:rPr lang="en-US" sz="3600" b="1" dirty="0" smtClean="0"/>
              <a:t>  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90574"/>
            <a:ext cx="8506384" cy="60198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3600" dirty="0" smtClean="0"/>
              <a:t>(</a:t>
            </a:r>
            <a:r>
              <a:rPr lang="en-US" sz="3600" dirty="0" err="1" smtClean="0"/>
              <a:t>Gk</a:t>
            </a:r>
            <a:r>
              <a:rPr lang="en-US" sz="3600" dirty="0" smtClean="0"/>
              <a:t>  </a:t>
            </a:r>
            <a:r>
              <a:rPr lang="en-US" sz="4100" b="1" i="1" dirty="0" err="1" smtClean="0"/>
              <a:t>Xenos</a:t>
            </a:r>
            <a:r>
              <a:rPr lang="en-US" sz="3600" i="1" dirty="0" smtClean="0"/>
              <a:t> </a:t>
            </a:r>
            <a:r>
              <a:rPr lang="en-US" sz="3600" dirty="0" smtClean="0"/>
              <a:t>means  </a:t>
            </a:r>
            <a:r>
              <a:rPr lang="en-US" sz="4000" b="1" dirty="0" smtClean="0">
                <a:solidFill>
                  <a:srgbClr val="00B050"/>
                </a:solidFill>
              </a:rPr>
              <a:t>"stranger“ </a:t>
            </a:r>
          </a:p>
          <a:p>
            <a:pPr marL="0" indent="0" algn="just">
              <a:buNone/>
            </a:pPr>
            <a:r>
              <a:rPr lang="en-US" sz="3600" dirty="0" smtClean="0"/>
              <a:t>(any foreign substance which the body</a:t>
            </a:r>
            <a:r>
              <a:rPr lang="en-US" sz="3600" dirty="0"/>
              <a:t> </a:t>
            </a:r>
            <a:r>
              <a:rPr lang="en-US" sz="3600" dirty="0" smtClean="0"/>
              <a:t>does not recognize)</a:t>
            </a:r>
          </a:p>
          <a:p>
            <a:pPr marL="0" indent="0" algn="just">
              <a:buNone/>
            </a:pPr>
            <a:endParaRPr lang="en-US" sz="3600" dirty="0" smtClean="0"/>
          </a:p>
          <a:p>
            <a:pPr algn="just"/>
            <a:r>
              <a:rPr lang="en-US" sz="3600" dirty="0" err="1" smtClean="0"/>
              <a:t>biotics</a:t>
            </a:r>
            <a:r>
              <a:rPr lang="en-US" sz="3600" dirty="0" smtClean="0"/>
              <a:t> = metabolism</a:t>
            </a:r>
          </a:p>
          <a:p>
            <a:pPr algn="just"/>
            <a:endParaRPr lang="en-US" sz="3600" dirty="0" smtClean="0"/>
          </a:p>
          <a:p>
            <a:pPr algn="just"/>
            <a:r>
              <a:rPr lang="en-US" sz="4100" b="1" dirty="0" smtClean="0">
                <a:solidFill>
                  <a:srgbClr val="FF0000"/>
                </a:solidFill>
              </a:rPr>
              <a:t>Xenobiotics</a:t>
            </a:r>
            <a:r>
              <a:rPr lang="en-US" sz="3600" dirty="0" smtClean="0"/>
              <a:t> means  </a:t>
            </a:r>
            <a:r>
              <a:rPr lang="en-US" sz="3600" b="1" dirty="0" smtClean="0"/>
              <a:t>metabolism of foreign molecules/compounds.</a:t>
            </a:r>
          </a:p>
          <a:p>
            <a:pPr marL="0" indent="0" algn="ctr">
              <a:buNone/>
            </a:pPr>
            <a:endParaRPr lang="en-US" sz="3600" dirty="0" smtClean="0"/>
          </a:p>
          <a:p>
            <a:pPr algn="just"/>
            <a:r>
              <a:rPr lang="en-US" sz="3600" dirty="0" smtClean="0"/>
              <a:t>Also called- </a:t>
            </a:r>
            <a:r>
              <a:rPr lang="en-US" sz="3600" b="1" dirty="0" smtClean="0">
                <a:solidFill>
                  <a:srgbClr val="FF0000"/>
                </a:solidFill>
              </a:rPr>
              <a:t>Detoxification</a:t>
            </a:r>
          </a:p>
          <a:p>
            <a:pPr marL="0" indent="0" algn="just">
              <a:buNone/>
            </a:pPr>
            <a:r>
              <a:rPr lang="en-US" sz="3600" dirty="0" smtClean="0"/>
              <a:t> (conversion of toxic substances to less toxic molecules).</a:t>
            </a:r>
          </a:p>
          <a:p>
            <a:pPr algn="just"/>
            <a:endParaRPr lang="en-US" sz="3600" dirty="0" smtClean="0"/>
          </a:p>
          <a:p>
            <a:pPr algn="just"/>
            <a:r>
              <a:rPr lang="en-US" sz="3600" dirty="0" smtClean="0"/>
              <a:t>Also called- </a:t>
            </a:r>
            <a:r>
              <a:rPr lang="en-US" sz="3600" b="1" dirty="0" smtClean="0">
                <a:solidFill>
                  <a:srgbClr val="FF0000"/>
                </a:solidFill>
              </a:rPr>
              <a:t>Biotransformation</a:t>
            </a:r>
            <a:r>
              <a:rPr lang="en-US" sz="3600" b="1" dirty="0" smtClean="0"/>
              <a:t>  </a:t>
            </a:r>
          </a:p>
          <a:p>
            <a:pPr marL="0" indent="0" algn="just">
              <a:buNone/>
            </a:pPr>
            <a:r>
              <a:rPr lang="en-US" sz="3600" dirty="0" smtClean="0"/>
              <a:t>(because not every time toxic molecules converted to the less toxic it may be converted to the less toxic molecules to more toxic molecules.</a:t>
            </a:r>
          </a:p>
          <a:p>
            <a:pPr marL="0" indent="0" algn="just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24858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Content Placeholder 2"/>
          <p:cNvSpPr>
            <a:spLocks noGrp="1"/>
          </p:cNvSpPr>
          <p:nvPr>
            <p:ph idx="1"/>
          </p:nvPr>
        </p:nvSpPr>
        <p:spPr>
          <a:xfrm>
            <a:off x="457200" y="1764687"/>
            <a:ext cx="8534400" cy="418882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dirty="0"/>
          </a:p>
          <a:p>
            <a:pPr algn="just">
              <a:buNone/>
              <a:defRPr/>
            </a:pPr>
            <a:r>
              <a:rPr lang="en-US" sz="2400" dirty="0" smtClean="0"/>
              <a:t>•  Example: Glutamine </a:t>
            </a:r>
            <a:r>
              <a:rPr lang="en-US" sz="2400" dirty="0"/>
              <a:t>conjugated with </a:t>
            </a:r>
            <a:r>
              <a:rPr lang="en-US" sz="2400" b="1" dirty="0" smtClean="0">
                <a:solidFill>
                  <a:srgbClr val="00B050"/>
                </a:solidFill>
              </a:rPr>
              <a:t>Phenyl acetic acid </a:t>
            </a:r>
            <a:r>
              <a:rPr lang="en-US" sz="2400" dirty="0" smtClean="0"/>
              <a:t>and form </a:t>
            </a:r>
            <a:r>
              <a:rPr lang="en-US" sz="2400" b="1" dirty="0" smtClean="0"/>
              <a:t>Phenylacetylglutamine .</a:t>
            </a:r>
          </a:p>
          <a:p>
            <a:pPr algn="just">
              <a:buNone/>
              <a:defRPr/>
            </a:pPr>
            <a:endParaRPr lang="en-US" altLang="zh-CN" sz="2400" b="1" dirty="0" smtClean="0">
              <a:solidFill>
                <a:schemeClr val="hlink"/>
              </a:solidFill>
            </a:endParaRPr>
          </a:p>
          <a:p>
            <a:pPr algn="just">
              <a:buNone/>
              <a:defRPr/>
            </a:pPr>
            <a:r>
              <a:rPr lang="en-US" altLang="zh-CN" sz="2400" b="1" dirty="0" smtClean="0">
                <a:solidFill>
                  <a:schemeClr val="hlink"/>
                </a:solidFill>
              </a:rPr>
              <a:t>  Phenyl acetic acid + Glutamine </a:t>
            </a:r>
            <a:endParaRPr lang="en-US" altLang="zh-CN" sz="2400" b="1" dirty="0">
              <a:solidFill>
                <a:schemeClr val="hlin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dirty="0" smtClean="0"/>
          </a:p>
          <a:p>
            <a:pPr algn="just">
              <a:defRPr/>
            </a:pPr>
            <a:r>
              <a:rPr lang="en-US" sz="2400" dirty="0" smtClean="0"/>
              <a:t>Phenylacetylglutamine is excreted in phenylketonuria (PKU) patients urine.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596085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rgbClr val="002060"/>
                </a:solidFill>
                <a:latin typeface="+mj-lt"/>
              </a:rPr>
              <a:t>3</a:t>
            </a:r>
            <a:r>
              <a:rPr lang="en-US" sz="3600" b="1" dirty="0" smtClean="0">
                <a:solidFill>
                  <a:srgbClr val="002060"/>
                </a:solidFill>
                <a:latin typeface="+mj-lt"/>
              </a:rPr>
              <a:t>. Conjugation </a:t>
            </a:r>
            <a:r>
              <a:rPr lang="en-US" sz="3600" b="1" dirty="0">
                <a:solidFill>
                  <a:srgbClr val="002060"/>
                </a:solidFill>
                <a:latin typeface="+mj-lt"/>
              </a:rPr>
              <a:t>with </a:t>
            </a:r>
            <a:r>
              <a:rPr lang="en-US" sz="3600" b="1" dirty="0" smtClean="0">
                <a:solidFill>
                  <a:srgbClr val="002060"/>
                </a:solidFill>
                <a:latin typeface="+mj-lt"/>
              </a:rPr>
              <a:t>Glutamine</a:t>
            </a:r>
            <a:endParaRPr lang="en-US" sz="3600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724400" y="3657600"/>
            <a:ext cx="12505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818770" y="3489768"/>
            <a:ext cx="28717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 Phenylacetylglutamine  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36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88738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rgbClr val="002060"/>
                </a:solidFill>
                <a:latin typeface="Arial" charset="0"/>
              </a:rPr>
              <a:t>4</a:t>
            </a:r>
            <a:r>
              <a:rPr lang="en-US" sz="3600" b="1" dirty="0" smtClean="0">
                <a:solidFill>
                  <a:srgbClr val="002060"/>
                </a:solidFill>
                <a:latin typeface="Arial" charset="0"/>
              </a:rPr>
              <a:t>. Conjugation </a:t>
            </a:r>
            <a:r>
              <a:rPr lang="en-US" sz="3600" b="1" dirty="0">
                <a:solidFill>
                  <a:srgbClr val="002060"/>
                </a:solidFill>
                <a:latin typeface="Arial" charset="0"/>
              </a:rPr>
              <a:t>with Glutathione</a:t>
            </a:r>
            <a:endParaRPr lang="en-US" sz="36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118826"/>
            <a:ext cx="9067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>
              <a:spcBef>
                <a:spcPts val="600"/>
              </a:spcBef>
            </a:pPr>
            <a:r>
              <a:rPr lang="en-US" sz="2400" dirty="0"/>
              <a:t>Glutathione (</a:t>
            </a:r>
            <a:r>
              <a:rPr lang="el-GR" sz="2400" b="1" dirty="0">
                <a:solidFill>
                  <a:srgbClr val="008000"/>
                </a:solidFill>
              </a:rPr>
              <a:t>γ-</a:t>
            </a:r>
            <a:r>
              <a:rPr lang="en-US" sz="2400" b="1" dirty="0">
                <a:solidFill>
                  <a:srgbClr val="008000"/>
                </a:solidFill>
              </a:rPr>
              <a:t>glutamyl-cysteinylglycine</a:t>
            </a:r>
            <a:r>
              <a:rPr lang="en-US" sz="2400" dirty="0"/>
              <a:t>) is a </a:t>
            </a:r>
            <a:r>
              <a:rPr lang="en-US" sz="2400" b="1" dirty="0" err="1">
                <a:solidFill>
                  <a:srgbClr val="FF0000"/>
                </a:solidFill>
              </a:rPr>
              <a:t>tripeptide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consisting of </a:t>
            </a:r>
            <a:r>
              <a:rPr lang="en-US" sz="2400" b="1" dirty="0">
                <a:solidFill>
                  <a:srgbClr val="FFFF00"/>
                </a:solidFill>
              </a:rPr>
              <a:t>glutamic acid, cysteine, and </a:t>
            </a:r>
            <a:r>
              <a:rPr lang="en-US" sz="2400" b="1" dirty="0" smtClean="0">
                <a:solidFill>
                  <a:srgbClr val="FFFF00"/>
                </a:solidFill>
              </a:rPr>
              <a:t>glycine (G-C-G)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9550" y="2270311"/>
            <a:ext cx="87249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Cysteine</a:t>
            </a:r>
            <a:r>
              <a:rPr lang="en-US" sz="2800" dirty="0"/>
              <a:t> part of the glutathione is </a:t>
            </a:r>
            <a:r>
              <a:rPr lang="en-US" sz="2800" dirty="0" smtClean="0"/>
              <a:t>very important </a:t>
            </a:r>
            <a:r>
              <a:rPr lang="en-US" sz="2800" dirty="0"/>
              <a:t>in </a:t>
            </a:r>
            <a:r>
              <a:rPr lang="en-US" sz="2800" dirty="0" smtClean="0"/>
              <a:t>the detoxification process.  </a:t>
            </a:r>
            <a:endParaRPr lang="en-US" sz="2800" dirty="0"/>
          </a:p>
          <a:p>
            <a:pPr>
              <a:spcBef>
                <a:spcPts val="600"/>
              </a:spcBef>
            </a:pPr>
            <a:r>
              <a:rPr lang="en-US" sz="2800" dirty="0" smtClean="0"/>
              <a:t>      </a:t>
            </a:r>
          </a:p>
          <a:p>
            <a:pPr>
              <a:spcBef>
                <a:spcPts val="600"/>
              </a:spcBef>
            </a:pPr>
            <a:r>
              <a:rPr lang="en-US" sz="2800" dirty="0" smtClean="0"/>
              <a:t>R-cysteine  + aromatic compound    </a:t>
            </a:r>
            <a:r>
              <a:rPr lang="en-US" sz="1600" b="1" dirty="0" smtClean="0">
                <a:solidFill>
                  <a:srgbClr val="7030A0"/>
                </a:solidFill>
              </a:rPr>
              <a:t>N-acetyl </a:t>
            </a:r>
            <a:r>
              <a:rPr lang="en-US" sz="1600" b="1" dirty="0">
                <a:solidFill>
                  <a:srgbClr val="7030A0"/>
                </a:solidFill>
              </a:rPr>
              <a:t>transferase</a:t>
            </a:r>
            <a:r>
              <a:rPr lang="en-US" sz="1600" b="1" dirty="0" smtClean="0">
                <a:solidFill>
                  <a:srgbClr val="7030A0"/>
                </a:solidFill>
              </a:rPr>
              <a:t>                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 </a:t>
            </a:r>
            <a:r>
              <a:rPr lang="en-US" sz="1600" dirty="0" smtClean="0"/>
              <a:t>                                                         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 </a:t>
            </a:r>
            <a:r>
              <a:rPr lang="en-US" sz="1600" dirty="0" smtClean="0"/>
              <a:t>                                                                                                                                 </a:t>
            </a:r>
            <a:r>
              <a:rPr lang="en-US" sz="2800" dirty="0"/>
              <a:t>M</a:t>
            </a:r>
            <a:r>
              <a:rPr lang="en-US" sz="2800" dirty="0" smtClean="0"/>
              <a:t>ercapturic </a:t>
            </a:r>
            <a:r>
              <a:rPr lang="en-US" sz="2800" dirty="0"/>
              <a:t>acid </a:t>
            </a:r>
            <a:endParaRPr lang="en-US" sz="2800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410200" y="4267200"/>
            <a:ext cx="1752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04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389965" y="1691833"/>
            <a:ext cx="83058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Enzyme: </a:t>
            </a:r>
            <a:r>
              <a:rPr lang="en-US" sz="2800" b="1" dirty="0" smtClean="0">
                <a:solidFill>
                  <a:srgbClr val="0070C0"/>
                </a:solidFill>
                <a:latin typeface="+mn-lt"/>
              </a:rPr>
              <a:t>methyltransferases</a:t>
            </a:r>
            <a:endParaRPr lang="en-US" sz="2800" b="1" dirty="0">
              <a:solidFill>
                <a:srgbClr val="0070C0"/>
              </a:solidFill>
              <a:latin typeface="+mn-lt"/>
            </a:endParaRPr>
          </a:p>
          <a:p>
            <a:pPr marL="342900" indent="-342900"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b="1" i="1" dirty="0" smtClean="0">
                <a:solidFill>
                  <a:srgbClr val="FF0000"/>
                </a:solidFill>
                <a:latin typeface="+mn-lt"/>
              </a:rPr>
              <a:t>S-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adenosylmethionine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(SAM)</a:t>
            </a:r>
            <a:r>
              <a:rPr lang="en-US" sz="2800" b="1" dirty="0" smtClean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2800" b="1" dirty="0">
                <a:solidFill>
                  <a:srgbClr val="3333FF"/>
                </a:solidFill>
                <a:latin typeface="+mn-lt"/>
              </a:rPr>
              <a:t>is methyl </a:t>
            </a:r>
            <a:r>
              <a:rPr lang="en-US" sz="2800" b="1" dirty="0" smtClean="0">
                <a:solidFill>
                  <a:srgbClr val="3333FF"/>
                </a:solidFill>
                <a:latin typeface="+mn-lt"/>
              </a:rPr>
              <a:t>donor for methylation of certain xenobiotics.</a:t>
            </a:r>
            <a:endParaRPr lang="en-US" sz="2800" b="1" dirty="0">
              <a:solidFill>
                <a:srgbClr val="3333FF"/>
              </a:solidFill>
              <a:latin typeface="+mn-lt"/>
            </a:endParaRPr>
          </a:p>
          <a:p>
            <a:pPr eaLnBrk="1" hangingPunct="1">
              <a:spcBef>
                <a:spcPts val="1200"/>
              </a:spcBef>
              <a:defRPr/>
            </a:pPr>
            <a:endParaRPr lang="en-US" altLang="zh-CN" sz="2400" dirty="0">
              <a:latin typeface="+mn-lt"/>
            </a:endParaRPr>
          </a:p>
        </p:txBody>
      </p:sp>
      <p:sp>
        <p:nvSpPr>
          <p:cNvPr id="63491" name="Title 1"/>
          <p:cNvSpPr txBox="1">
            <a:spLocks/>
          </p:cNvSpPr>
          <p:nvPr/>
        </p:nvSpPr>
        <p:spPr bwMode="auto">
          <a:xfrm>
            <a:off x="609600" y="540958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 dirty="0">
                <a:solidFill>
                  <a:srgbClr val="002060"/>
                </a:solidFill>
              </a:rPr>
              <a:t>5</a:t>
            </a:r>
            <a:r>
              <a:rPr lang="en-US" sz="3600" b="1" dirty="0" smtClean="0">
                <a:solidFill>
                  <a:srgbClr val="002060"/>
                </a:solidFill>
              </a:rPr>
              <a:t>. Methylation</a:t>
            </a:r>
            <a:endParaRPr lang="en-US" sz="3600" dirty="0">
              <a:solidFill>
                <a:srgbClr val="002060"/>
              </a:solidFill>
            </a:endParaRPr>
          </a:p>
        </p:txBody>
      </p:sp>
      <p:cxnSp>
        <p:nvCxnSpPr>
          <p:cNvPr id="4" name="Straight Arrow Connector 3"/>
          <p:cNvCxnSpPr>
            <a:stCxn id="5" idx="3"/>
            <a:endCxn id="8" idx="1"/>
          </p:cNvCxnSpPr>
          <p:nvPr/>
        </p:nvCxnSpPr>
        <p:spPr>
          <a:xfrm>
            <a:off x="3364916" y="5018008"/>
            <a:ext cx="14791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52400" y="4833342"/>
            <a:ext cx="2318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3333FF"/>
                </a:solidFill>
              </a:rPr>
              <a:t>S-</a:t>
            </a:r>
            <a:r>
              <a:rPr lang="en-US" b="1" dirty="0" err="1">
                <a:solidFill>
                  <a:srgbClr val="3333FF"/>
                </a:solidFill>
              </a:rPr>
              <a:t>adenosylmethionine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83319" y="4833342"/>
            <a:ext cx="681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3333FF"/>
                </a:solidFill>
              </a:rPr>
              <a:t>X-OH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41390" y="483334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844043" y="4833342"/>
            <a:ext cx="2553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S-</a:t>
            </a:r>
            <a:r>
              <a:rPr lang="en-US" b="1" dirty="0" err="1" smtClean="0">
                <a:solidFill>
                  <a:srgbClr val="00B050"/>
                </a:solidFill>
              </a:rPr>
              <a:t>adenosylhomocysteine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80819" y="483334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486126" y="4836487"/>
            <a:ext cx="867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XO-CH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6" name="Rectangle 15"/>
          <p:cNvSpPr/>
          <p:nvPr/>
        </p:nvSpPr>
        <p:spPr>
          <a:xfrm>
            <a:off x="3227579" y="4648676"/>
            <a:ext cx="1891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Methyltransferase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4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1"/>
          <p:cNvSpPr>
            <a:spLocks noChangeArrowheads="1"/>
          </p:cNvSpPr>
          <p:nvPr/>
        </p:nvSpPr>
        <p:spPr bwMode="auto">
          <a:xfrm>
            <a:off x="152400" y="762000"/>
            <a:ext cx="88392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dirty="0"/>
              <a:t> </a:t>
            </a:r>
            <a:r>
              <a:rPr lang="en-US" sz="2400" dirty="0" smtClean="0"/>
              <a:t>Compounds such as 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+mn-lt"/>
              </a:rPr>
              <a:t>alcohols, arylamines, and phenols </a:t>
            </a:r>
            <a:r>
              <a:rPr lang="en-US" sz="2400" dirty="0">
                <a:latin typeface="+mn-lt"/>
              </a:rPr>
              <a:t>are </a:t>
            </a:r>
            <a:r>
              <a:rPr lang="en-US" sz="2400" dirty="0" smtClean="0">
                <a:latin typeface="+mn-lt"/>
              </a:rPr>
              <a:t>sulfated.</a:t>
            </a:r>
            <a:r>
              <a:rPr lang="en-US" sz="2400" dirty="0"/>
              <a:t> </a:t>
            </a:r>
            <a:r>
              <a:rPr lang="en-US" sz="2400" dirty="0" smtClean="0">
                <a:latin typeface="+mn-lt"/>
              </a:rPr>
              <a:t>Other </a:t>
            </a:r>
            <a:r>
              <a:rPr lang="en-US" sz="2400" dirty="0">
                <a:latin typeface="+mn-lt"/>
              </a:rPr>
              <a:t>biologic </a:t>
            </a:r>
            <a:r>
              <a:rPr lang="en-US" sz="2400" dirty="0" err="1">
                <a:latin typeface="+mn-lt"/>
              </a:rPr>
              <a:t>sulfation</a:t>
            </a:r>
            <a:r>
              <a:rPr lang="en-US" sz="2400" dirty="0">
                <a:latin typeface="+mn-lt"/>
              </a:rPr>
              <a:t> reactions are </a:t>
            </a:r>
            <a:r>
              <a:rPr lang="en-US" sz="2400" dirty="0" err="1">
                <a:latin typeface="+mn-lt"/>
              </a:rPr>
              <a:t>sulfation</a:t>
            </a:r>
            <a:r>
              <a:rPr lang="en-US" sz="2400" dirty="0">
                <a:latin typeface="+mn-lt"/>
              </a:rPr>
              <a:t> of steroids, glycosaminoglycans, glycolipids, and </a:t>
            </a:r>
            <a:r>
              <a:rPr lang="en-US" sz="2400" dirty="0" smtClean="0">
                <a:latin typeface="+mn-lt"/>
              </a:rPr>
              <a:t>glycoproteins.</a:t>
            </a:r>
            <a:endParaRPr lang="en-US" sz="2400" dirty="0">
              <a:latin typeface="+mn-lt"/>
            </a:endParaRP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+mn-lt"/>
              </a:rPr>
              <a:t> The </a:t>
            </a:r>
            <a:r>
              <a:rPr lang="en-US" sz="2400" b="1" dirty="0">
                <a:latin typeface="+mn-lt"/>
              </a:rPr>
              <a:t>sulfate donor </a:t>
            </a:r>
            <a:r>
              <a:rPr lang="en-US" sz="2400" dirty="0">
                <a:latin typeface="+mn-lt"/>
              </a:rPr>
              <a:t>is </a:t>
            </a:r>
            <a:r>
              <a:rPr lang="en-US" sz="2400" dirty="0" smtClean="0"/>
              <a:t>“</a:t>
            </a:r>
            <a:r>
              <a:rPr lang="en-US" sz="2400" b="1" dirty="0" smtClean="0">
                <a:solidFill>
                  <a:srgbClr val="008000"/>
                </a:solidFill>
                <a:latin typeface="+mn-lt"/>
              </a:rPr>
              <a:t>adenosine 3-phosphate-5-phosphosulfate” </a:t>
            </a:r>
            <a:r>
              <a:rPr lang="en-US" sz="2400" b="1" dirty="0">
                <a:solidFill>
                  <a:srgbClr val="008000"/>
                </a:solidFill>
                <a:latin typeface="+mn-lt"/>
              </a:rPr>
              <a:t>(PAPS</a:t>
            </a:r>
            <a:r>
              <a:rPr lang="en-US" sz="2400" b="1" dirty="0" smtClean="0">
                <a:solidFill>
                  <a:srgbClr val="008000"/>
                </a:solidFill>
                <a:latin typeface="+mn-lt"/>
              </a:rPr>
              <a:t>)- Active form of sulfate.</a:t>
            </a:r>
            <a:endParaRPr lang="en-US" sz="2400" b="1" dirty="0">
              <a:solidFill>
                <a:srgbClr val="008000"/>
              </a:solidFill>
              <a:latin typeface="+mn-lt"/>
            </a:endParaRPr>
          </a:p>
        </p:txBody>
      </p:sp>
      <p:pic>
        <p:nvPicPr>
          <p:cNvPr id="5837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31081"/>
            <a:ext cx="8839200" cy="2631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</a:rPr>
              <a:t>6</a:t>
            </a:r>
            <a:r>
              <a:rPr lang="en-US" sz="3600" b="1" dirty="0" smtClean="0">
                <a:solidFill>
                  <a:srgbClr val="002060"/>
                </a:solidFill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</a:rPr>
              <a:t>Sulfation</a:t>
            </a:r>
            <a:endParaRPr lang="en-US" sz="3600" b="1" dirty="0" smtClean="0">
              <a:solidFill>
                <a:srgbClr val="002060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177740" y="6041764"/>
            <a:ext cx="106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+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764924" y="6009188"/>
            <a:ext cx="11430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PAPS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-6724" y="6009188"/>
            <a:ext cx="182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Phenol 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417359" y="5996183"/>
            <a:ext cx="182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Phenyl Sulfate 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768784" y="6038773"/>
            <a:ext cx="11430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+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248400" y="5870688"/>
            <a:ext cx="2743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err="1" smtClean="0">
                <a:solidFill>
                  <a:schemeClr val="hlink"/>
                </a:solidFill>
              </a:rPr>
              <a:t>Phospho</a:t>
            </a:r>
            <a:r>
              <a:rPr lang="en-US" altLang="zh-CN" sz="1800" b="1" dirty="0" smtClean="0">
                <a:solidFill>
                  <a:schemeClr val="hlink"/>
                </a:solidFill>
              </a:rPr>
              <a:t>-</a:t>
            </a:r>
            <a:r>
              <a:rPr lang="en-US" altLang="zh-CN" sz="1800" b="1" dirty="0" err="1" smtClean="0">
                <a:solidFill>
                  <a:schemeClr val="hlink"/>
                </a:solidFill>
              </a:rPr>
              <a:t>adenosyl</a:t>
            </a:r>
            <a:r>
              <a:rPr lang="en-US" altLang="zh-CN" sz="1800" b="1" dirty="0" smtClean="0">
                <a:solidFill>
                  <a:schemeClr val="hlink"/>
                </a:solidFill>
              </a:rPr>
              <a:t>-phosphate (PAP)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cxnSp>
        <p:nvCxnSpPr>
          <p:cNvPr id="11" name="Straight Arrow Connector 10"/>
          <p:cNvCxnSpPr>
            <a:stCxn id="6" idx="3"/>
          </p:cNvCxnSpPr>
          <p:nvPr/>
        </p:nvCxnSpPr>
        <p:spPr>
          <a:xfrm flipV="1">
            <a:off x="2907925" y="6189371"/>
            <a:ext cx="1337984" cy="4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409260" y="5793144"/>
            <a:ext cx="22843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600" b="1" dirty="0" smtClean="0">
                <a:solidFill>
                  <a:srgbClr val="FFFF00"/>
                </a:solidFill>
              </a:rPr>
              <a:t>Sulfotransferase</a:t>
            </a:r>
            <a:endParaRPr lang="en-US" altLang="zh-CN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99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85024"/>
            <a:ext cx="807720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304800" y="838200"/>
            <a:ext cx="8610600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en-US" altLang="zh-CN" sz="3200" dirty="0" smtClean="0">
                <a:solidFill>
                  <a:srgbClr val="FF0000"/>
                </a:solidFill>
              </a:rPr>
              <a:t>Acetyl CoA (Active acetate) </a:t>
            </a:r>
            <a:r>
              <a:rPr lang="en-US" altLang="zh-CN" sz="3200" dirty="0" smtClean="0"/>
              <a:t>is the active form of acetic acid. That takes part in conjugation.</a:t>
            </a:r>
          </a:p>
          <a:p>
            <a:pPr algn="just" eaLnBrk="1" hangingPunct="1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rial" charset="0"/>
              </a:rPr>
              <a:t>The drug </a:t>
            </a:r>
            <a:r>
              <a:rPr lang="en-US" sz="2800" b="1" dirty="0" smtClean="0">
                <a:latin typeface="Arial" charset="0"/>
              </a:rPr>
              <a:t>isoniazid and sulfanilamide</a:t>
            </a:r>
            <a:r>
              <a:rPr lang="en-US" sz="2800" dirty="0" smtClean="0">
                <a:latin typeface="Arial" charset="0"/>
              </a:rPr>
              <a:t> are converted to acetyl derivatives.</a:t>
            </a:r>
            <a:endParaRPr lang="en-US" altLang="zh-CN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76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rgbClr val="002060"/>
                </a:solidFill>
                <a:latin typeface="+mj-lt"/>
              </a:rPr>
              <a:t>7</a:t>
            </a:r>
            <a:r>
              <a:rPr lang="en-US" sz="3600" b="1" dirty="0" smtClean="0">
                <a:solidFill>
                  <a:srgbClr val="002060"/>
                </a:solidFill>
                <a:latin typeface="+mj-lt"/>
              </a:rPr>
              <a:t>. Acetylation</a:t>
            </a:r>
            <a:endParaRPr lang="en-US" sz="3600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6246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29" y="4931748"/>
            <a:ext cx="7965141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70" name="Text Box 14"/>
          <p:cNvSpPr txBox="1">
            <a:spLocks noChangeArrowheads="1"/>
          </p:cNvSpPr>
          <p:nvPr/>
        </p:nvSpPr>
        <p:spPr bwMode="auto">
          <a:xfrm>
            <a:off x="685800" y="6198394"/>
            <a:ext cx="7467600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altLang="ko-KR" sz="2400" b="1" dirty="0" smtClean="0">
                <a:solidFill>
                  <a:schemeClr val="hlink"/>
                </a:solidFill>
              </a:rPr>
              <a:t> </a:t>
            </a:r>
            <a:r>
              <a:rPr lang="en-GB" altLang="ko-KR" sz="2400" b="1" dirty="0">
                <a:solidFill>
                  <a:schemeClr val="hlink"/>
                </a:solidFill>
              </a:rPr>
              <a:t>isoniazid                                 </a:t>
            </a:r>
            <a:r>
              <a:rPr lang="en-GB" altLang="ko-KR" sz="2400" b="1" dirty="0" smtClean="0">
                <a:solidFill>
                  <a:schemeClr val="hlink"/>
                </a:solidFill>
              </a:rPr>
              <a:t> Acetyl  </a:t>
            </a:r>
            <a:r>
              <a:rPr lang="en-GB" altLang="ko-KR" sz="2400" b="1" dirty="0">
                <a:solidFill>
                  <a:schemeClr val="hlink"/>
                </a:solidFill>
              </a:rPr>
              <a:t>isoniazid</a:t>
            </a:r>
            <a:endParaRPr lang="en-US" altLang="zh-CN" sz="2400" b="1" dirty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400" b="1" dirty="0">
              <a:solidFill>
                <a:schemeClr val="hlink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4150200"/>
            <a:ext cx="182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  Sulfanilamide 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447800" y="4127788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  +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828800" y="4150200"/>
            <a:ext cx="182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Acetyl CoA 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953000" y="4150200"/>
            <a:ext cx="36396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 smtClean="0">
                <a:solidFill>
                  <a:schemeClr val="hlink"/>
                </a:solidFill>
              </a:rPr>
              <a:t>Acetyl Sulfanilamide + </a:t>
            </a:r>
            <a:r>
              <a:rPr lang="en-US" altLang="zh-CN" sz="1800" b="1" dirty="0" err="1" smtClean="0">
                <a:solidFill>
                  <a:schemeClr val="hlink"/>
                </a:solidFill>
              </a:rPr>
              <a:t>CoASH</a:t>
            </a:r>
            <a:r>
              <a:rPr lang="en-US" altLang="zh-CN" sz="1800" b="1" dirty="0" smtClean="0">
                <a:solidFill>
                  <a:schemeClr val="hlink"/>
                </a:solidFill>
              </a:rPr>
              <a:t> </a:t>
            </a:r>
            <a:endParaRPr lang="en-US" altLang="zh-CN" sz="1800" b="1" dirty="0">
              <a:solidFill>
                <a:schemeClr val="hlink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00718" y="4325201"/>
            <a:ext cx="1337984" cy="4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07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389965" y="1691833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b="1" i="1" dirty="0" smtClean="0">
                <a:solidFill>
                  <a:srgbClr val="FF0000"/>
                </a:solidFill>
                <a:latin typeface="+mn-lt"/>
              </a:rPr>
              <a:t>Conversio</a:t>
            </a:r>
            <a:r>
              <a:rPr lang="en-US" sz="2800" b="1" i="1" dirty="0" smtClean="0">
                <a:solidFill>
                  <a:srgbClr val="FF0000"/>
                </a:solidFill>
              </a:rPr>
              <a:t>n of cyanide to thiocyanate</a:t>
            </a:r>
            <a:r>
              <a:rPr lang="en-US" sz="2800" b="1" i="1" dirty="0">
                <a:solidFill>
                  <a:srgbClr val="FF0000"/>
                </a:solidFill>
              </a:rPr>
              <a:t>.</a:t>
            </a:r>
            <a:endParaRPr lang="en-US" altLang="zh-CN" sz="2400" dirty="0">
              <a:latin typeface="+mn-lt"/>
            </a:endParaRPr>
          </a:p>
        </p:txBody>
      </p:sp>
      <p:sp>
        <p:nvSpPr>
          <p:cNvPr id="63491" name="Title 1"/>
          <p:cNvSpPr txBox="1">
            <a:spLocks/>
          </p:cNvSpPr>
          <p:nvPr/>
        </p:nvSpPr>
        <p:spPr bwMode="auto">
          <a:xfrm>
            <a:off x="470367" y="465888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 dirty="0">
                <a:solidFill>
                  <a:srgbClr val="002060"/>
                </a:solidFill>
              </a:rPr>
              <a:t>8</a:t>
            </a:r>
            <a:r>
              <a:rPr lang="en-US" sz="3600" b="1" dirty="0" smtClean="0">
                <a:solidFill>
                  <a:srgbClr val="002060"/>
                </a:solidFill>
              </a:rPr>
              <a:t>. Thiosulfation </a:t>
            </a:r>
            <a:endParaRPr lang="en-US" sz="3600" dirty="0">
              <a:solidFill>
                <a:srgbClr val="00206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505200" y="4168764"/>
            <a:ext cx="119262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40709" y="3907154"/>
            <a:ext cx="16655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3333FF"/>
                </a:solidFill>
              </a:rPr>
              <a:t>Cyanide 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906255" y="3907154"/>
            <a:ext cx="19026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3333FF"/>
                </a:solidFill>
              </a:rPr>
              <a:t>Thiosulfate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600200" y="3920697"/>
            <a:ext cx="4088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800600" y="3963530"/>
            <a:ext cx="3989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3333FF"/>
                </a:solidFill>
              </a:rPr>
              <a:t>Thiocyanate</a:t>
            </a:r>
            <a:r>
              <a:rPr lang="en-US" sz="2400" b="1" i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smtClean="0">
                <a:solidFill>
                  <a:srgbClr val="3333FF"/>
                </a:solidFill>
              </a:rPr>
              <a:t>+ Sodium sulfate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137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ChangeArrowheads="1"/>
          </p:cNvSpPr>
          <p:nvPr/>
        </p:nvSpPr>
        <p:spPr bwMode="auto">
          <a:xfrm>
            <a:off x="228600" y="1143000"/>
            <a:ext cx="8686800" cy="546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defRPr/>
            </a:pPr>
            <a:r>
              <a:rPr lang="en-US" sz="3600" dirty="0" smtClean="0"/>
              <a:t>Humans </a:t>
            </a:r>
            <a:r>
              <a:rPr lang="en-US" sz="3600" dirty="0"/>
              <a:t>are subjected to exposure to various foreign </a:t>
            </a:r>
            <a:r>
              <a:rPr lang="en-US" sz="3600" dirty="0" smtClean="0"/>
              <a:t>chemicals; xenobiotics</a:t>
            </a:r>
            <a:r>
              <a:rPr lang="en-US" sz="3600" dirty="0"/>
              <a:t>. Knowledge of the metabolism of </a:t>
            </a:r>
            <a:r>
              <a:rPr lang="en-US" sz="3600" dirty="0" smtClean="0"/>
              <a:t>these xenobiotics </a:t>
            </a:r>
            <a:r>
              <a:rPr lang="en-US" sz="3600" dirty="0"/>
              <a:t>is </a:t>
            </a:r>
            <a:r>
              <a:rPr lang="en-US" sz="3600" dirty="0" smtClean="0"/>
              <a:t>helpful in  </a:t>
            </a:r>
            <a:r>
              <a:rPr lang="en-US" sz="3600" dirty="0"/>
              <a:t>understanding </a:t>
            </a:r>
            <a:r>
              <a:rPr lang="en-US" sz="3600" dirty="0" smtClean="0"/>
              <a:t>of-</a:t>
            </a:r>
            <a:endParaRPr lang="en-US" sz="3600" dirty="0"/>
          </a:p>
          <a:p>
            <a:pPr algn="just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3600" dirty="0"/>
              <a:t> </a:t>
            </a:r>
            <a:r>
              <a:rPr lang="en-US" sz="3600" i="1" dirty="0" smtClean="0">
                <a:solidFill>
                  <a:srgbClr val="002060"/>
                </a:solidFill>
              </a:rPr>
              <a:t>Pharmacology </a:t>
            </a:r>
            <a:r>
              <a:rPr lang="en-US" sz="3600" i="1" dirty="0">
                <a:solidFill>
                  <a:srgbClr val="002060"/>
                </a:solidFill>
              </a:rPr>
              <a:t>and </a:t>
            </a:r>
            <a:r>
              <a:rPr lang="en-US" sz="3600" i="1" dirty="0" smtClean="0">
                <a:solidFill>
                  <a:srgbClr val="002060"/>
                </a:solidFill>
              </a:rPr>
              <a:t>therapeutics of drugs</a:t>
            </a:r>
          </a:p>
          <a:p>
            <a:pPr algn="just">
              <a:spcBef>
                <a:spcPts val="600"/>
              </a:spcBef>
              <a:defRPr/>
            </a:pPr>
            <a:endParaRPr lang="en-US" sz="3600" i="1" dirty="0">
              <a:solidFill>
                <a:srgbClr val="002060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3600" i="1" dirty="0" smtClean="0">
                <a:solidFill>
                  <a:srgbClr val="002060"/>
                </a:solidFill>
              </a:rPr>
              <a:t> Toxicological studies of compounds 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Ø"/>
              <a:defRPr/>
            </a:pPr>
            <a:endParaRPr lang="en-US" sz="3600" i="1" dirty="0">
              <a:solidFill>
                <a:srgbClr val="002060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3600" i="1" dirty="0">
                <a:solidFill>
                  <a:srgbClr val="002060"/>
                </a:solidFill>
              </a:rPr>
              <a:t> </a:t>
            </a:r>
            <a:r>
              <a:rPr lang="en-US" sz="3600" i="1" dirty="0" smtClean="0">
                <a:solidFill>
                  <a:srgbClr val="002060"/>
                </a:solidFill>
              </a:rPr>
              <a:t>Management </a:t>
            </a:r>
            <a:r>
              <a:rPr lang="en-US" sz="3600" i="1" dirty="0">
                <a:solidFill>
                  <a:srgbClr val="002060"/>
                </a:solidFill>
              </a:rPr>
              <a:t>of </a:t>
            </a:r>
            <a:r>
              <a:rPr lang="en-US" sz="3600" i="1" dirty="0" smtClean="0">
                <a:solidFill>
                  <a:srgbClr val="002060"/>
                </a:solidFill>
              </a:rPr>
              <a:t>various diseases </a:t>
            </a:r>
            <a:endParaRPr lang="en-US" sz="3600" i="1" dirty="0">
              <a:solidFill>
                <a:srgbClr val="002060"/>
              </a:solidFill>
            </a:endParaRPr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Biomedical importance</a:t>
            </a:r>
          </a:p>
        </p:txBody>
      </p:sp>
      <p:sp>
        <p:nvSpPr>
          <p:cNvPr id="5" name="Minus 4"/>
          <p:cNvSpPr/>
          <p:nvPr/>
        </p:nvSpPr>
        <p:spPr>
          <a:xfrm>
            <a:off x="-914400" y="838200"/>
            <a:ext cx="110490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9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95226"/>
            <a:ext cx="7086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7200" dirty="0" smtClean="0"/>
          </a:p>
          <a:p>
            <a:pPr marL="0" indent="0" algn="ctr">
              <a:buNone/>
            </a:pPr>
            <a:r>
              <a:rPr lang="en-US" sz="8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Thank you</a:t>
            </a:r>
            <a:endParaRPr lang="en-US" sz="80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90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37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 affecting biotransformation of drugs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235" y="1174376"/>
            <a:ext cx="8229600" cy="5257800"/>
          </a:xfrm>
        </p:spPr>
        <p:txBody>
          <a:bodyPr>
            <a:normAutofit/>
          </a:bodyPr>
          <a:lstStyle/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 administration of the drug or Co-administration of other drugs 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Diet 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Hormonal status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Genetics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 status of Liver and Kidney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25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376"/>
            <a:ext cx="8229599" cy="9144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Effects of Xenobiotics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" descr="C:\Users\Mummy\Desktop\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1" y="1143000"/>
            <a:ext cx="8305800" cy="548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1483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Xenobiotics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Exogenous-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foreign molecules which gain entry through dietary food stuffs, or in the form of certain medicines/ drugs used for a therapeutic cause or are inhaled through environment .</a:t>
            </a: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Drugs, food additives, pollutants, insecticides, etc.</a:t>
            </a:r>
          </a:p>
          <a:p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25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organ involved in detoxification –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68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Entry of xenobiotic into cells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3276600"/>
          </a:xfrm>
        </p:spPr>
        <p:txBody>
          <a:bodyPr rtlCol="0">
            <a:normAutofit lnSpcReduction="10000"/>
          </a:bodyPr>
          <a:lstStyle/>
          <a:p>
            <a:pPr algn="just"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Xenobiotics </a:t>
            </a:r>
            <a:r>
              <a:rPr lang="en-US" sz="2400" dirty="0">
                <a:solidFill>
                  <a:srgbClr val="FF0000"/>
                </a:solidFill>
              </a:rPr>
              <a:t>structurally similar </a:t>
            </a:r>
            <a:r>
              <a:rPr lang="en-US" sz="2400" dirty="0"/>
              <a:t>with physiological substrates can utilize all available </a:t>
            </a:r>
            <a:r>
              <a:rPr lang="en-US" sz="2400" dirty="0">
                <a:solidFill>
                  <a:srgbClr val="002060"/>
                </a:solidFill>
              </a:rPr>
              <a:t>transport systems.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fr-FR" sz="2400" b="1" dirty="0" smtClean="0">
                <a:solidFill>
                  <a:srgbClr val="002060"/>
                </a:solidFill>
              </a:rPr>
              <a:t>Simple diffusion </a:t>
            </a:r>
            <a:r>
              <a:rPr lang="fr-FR" sz="2400" dirty="0" smtClean="0"/>
              <a:t>– lipophilic substances, dépends on concentration </a:t>
            </a:r>
            <a:r>
              <a:rPr lang="en-US" sz="2400" dirty="0" smtClean="0"/>
              <a:t>gradient (liver – freely permeable, big pores in cell membrane, most affected in poisoning)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Facilitated diffusion </a:t>
            </a:r>
            <a:r>
              <a:rPr lang="en-US" sz="2400" b="1" dirty="0" smtClean="0"/>
              <a:t>– transporters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Active transport </a:t>
            </a:r>
            <a:r>
              <a:rPr lang="en-US" sz="2400" b="1" dirty="0" smtClean="0"/>
              <a:t>– primary and secondary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Endocytosis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64" t="43254" r="20239" b="18056"/>
          <a:stretch>
            <a:fillRect/>
          </a:stretch>
        </p:blipFill>
        <p:spPr bwMode="auto">
          <a:xfrm>
            <a:off x="457200" y="4114800"/>
            <a:ext cx="8077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inus 4"/>
          <p:cNvSpPr/>
          <p:nvPr/>
        </p:nvSpPr>
        <p:spPr>
          <a:xfrm>
            <a:off x="-914400" y="838200"/>
            <a:ext cx="110490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19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30306" y="2286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002060"/>
                </a:solidFill>
              </a:rPr>
              <a:t>Excretion of xenobiotics from body</a:t>
            </a:r>
            <a:endParaRPr lang="en-US" sz="3600" dirty="0" smtClean="0">
              <a:solidFill>
                <a:srgbClr val="002060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30306" y="1295400"/>
            <a:ext cx="8229600" cy="44196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sz="3600" dirty="0" smtClean="0"/>
              <a:t>chemically modified (more polar) xenobiotics are excreted by </a:t>
            </a:r>
            <a:r>
              <a:rPr lang="en-US" sz="3600" dirty="0" smtClean="0">
                <a:solidFill>
                  <a:srgbClr val="002060"/>
                </a:solidFill>
              </a:rPr>
              <a:t>urine, bile, stool, or sweat.</a:t>
            </a:r>
          </a:p>
          <a:p>
            <a:pPr marL="0" indent="0" algn="just" eaLnBrk="1" hangingPunct="1">
              <a:buNone/>
            </a:pPr>
            <a:endParaRPr lang="en-US" sz="3600" dirty="0" smtClean="0">
              <a:solidFill>
                <a:srgbClr val="002060"/>
              </a:solidFill>
            </a:endParaRPr>
          </a:p>
          <a:p>
            <a:pPr algn="just" eaLnBrk="1" hangingPunct="1"/>
            <a:r>
              <a:rPr lang="en-US" sz="3600" dirty="0" smtClean="0"/>
              <a:t>volatile substance by </a:t>
            </a:r>
            <a:r>
              <a:rPr lang="en-US" sz="3600" dirty="0" smtClean="0">
                <a:solidFill>
                  <a:srgbClr val="002060"/>
                </a:solidFill>
              </a:rPr>
              <a:t>lungs.</a:t>
            </a:r>
          </a:p>
          <a:p>
            <a:pPr algn="just" eaLnBrk="1" hangingPunct="1"/>
            <a:endParaRPr lang="en-US" sz="3600" dirty="0" smtClean="0"/>
          </a:p>
          <a:p>
            <a:pPr algn="just" eaLnBrk="1" hangingPunct="1"/>
            <a:r>
              <a:rPr lang="en-US" sz="3600" dirty="0" smtClean="0"/>
              <a:t>Through </a:t>
            </a:r>
            <a:r>
              <a:rPr lang="en-US" sz="3600" dirty="0" smtClean="0">
                <a:solidFill>
                  <a:srgbClr val="002060"/>
                </a:solidFill>
              </a:rPr>
              <a:t>enterohepatic circulation.</a:t>
            </a:r>
          </a:p>
        </p:txBody>
      </p:sp>
      <p:sp>
        <p:nvSpPr>
          <p:cNvPr id="4" name="Minus 3"/>
          <p:cNvSpPr/>
          <p:nvPr/>
        </p:nvSpPr>
        <p:spPr>
          <a:xfrm>
            <a:off x="-914400" y="838200"/>
            <a:ext cx="110490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40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C:\Users\DRRAJA~1\AppData\Local\Temp\msohtmlclip1\01\clip_image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28600"/>
            <a:ext cx="8759825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898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002060"/>
                </a:solidFill>
              </a:rPr>
              <a:t>Excretion of xenobiotics from cell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2743200"/>
          </a:xfrm>
        </p:spPr>
        <p:txBody>
          <a:bodyPr/>
          <a:lstStyle/>
          <a:p>
            <a:pPr algn="just" eaLnBrk="1" hangingPunct="1"/>
            <a:r>
              <a:rPr lang="en-US" sz="2400" dirty="0" smtClean="0"/>
              <a:t>primary active transport – needs energy: ATP hydrolysis</a:t>
            </a:r>
          </a:p>
          <a:p>
            <a:pPr algn="just" eaLnBrk="1" hangingPunct="1"/>
            <a:r>
              <a:rPr lang="en-US" sz="2400" dirty="0" smtClean="0"/>
              <a:t>special ATP-</a:t>
            </a:r>
            <a:r>
              <a:rPr lang="en-US" sz="2400" dirty="0" err="1" smtClean="0"/>
              <a:t>ases</a:t>
            </a:r>
            <a:r>
              <a:rPr lang="en-US" sz="2400" dirty="0" smtClean="0"/>
              <a:t> called </a:t>
            </a:r>
            <a:r>
              <a:rPr lang="en-US" sz="2400" b="1" dirty="0" smtClean="0"/>
              <a:t>ABC (ATP binding cassettes) </a:t>
            </a:r>
            <a:r>
              <a:rPr lang="en-US" sz="2400" dirty="0" smtClean="0"/>
              <a:t>localized in cell membranes, export xenobiotics from cells into ECF</a:t>
            </a:r>
          </a:p>
          <a:p>
            <a:pPr algn="just" eaLnBrk="1" hangingPunct="1"/>
            <a:r>
              <a:rPr lang="en-US" sz="2400" b="1" dirty="0" smtClean="0"/>
              <a:t>MRP (multidrug resistance proteins) </a:t>
            </a:r>
            <a:r>
              <a:rPr lang="en-US" sz="2400" dirty="0" smtClean="0"/>
              <a:t>– in increased expression, they cause the resistance towards medicines</a:t>
            </a:r>
          </a:p>
        </p:txBody>
      </p:sp>
      <p:pic>
        <p:nvPicPr>
          <p:cNvPr id="14340" name="Picture 1027" descr="F15-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200400"/>
            <a:ext cx="86042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inus 7"/>
          <p:cNvSpPr/>
          <p:nvPr/>
        </p:nvSpPr>
        <p:spPr>
          <a:xfrm>
            <a:off x="-914400" y="838200"/>
            <a:ext cx="110490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8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05800" cy="4525963"/>
          </a:xfrm>
        </p:spPr>
        <p:txBody>
          <a:bodyPr>
            <a:normAutofit lnSpcReduction="10000"/>
          </a:bodyPr>
          <a:lstStyle/>
          <a:p>
            <a:pPr marL="608076" indent="-571500" algn="just">
              <a:lnSpc>
                <a:spcPct val="150000"/>
              </a:lnSpc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Endogenous-</a:t>
            </a:r>
          </a:p>
          <a:p>
            <a:pPr marL="36576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synthesized in the body or are produced as metabolites of various processes in the body.</a:t>
            </a:r>
          </a:p>
          <a:p>
            <a:pPr marL="36576" indent="0" algn="just">
              <a:lnSpc>
                <a:spcPct val="150000"/>
              </a:lnSpc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Bilirubin, Bile acids, Steroids, Eicosanoids and certain fatty acids.</a:t>
            </a:r>
          </a:p>
          <a:p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1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228600" y="1295400"/>
            <a:ext cx="8610600" cy="453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en-US" sz="2400" dirty="0">
                <a:latin typeface="Calibri" panose="020F0502020204030204" pitchFamily="34" charset="0"/>
              </a:rPr>
              <a:t>      </a:t>
            </a:r>
            <a:r>
              <a:rPr lang="en-US" altLang="zh-CN" sz="2400" b="1" dirty="0">
                <a:solidFill>
                  <a:schemeClr val="folHlink"/>
                </a:solidFill>
              </a:rPr>
              <a:t>1</a:t>
            </a:r>
            <a:r>
              <a:rPr lang="en-US" altLang="zh-CN" sz="2800" b="1" dirty="0">
                <a:solidFill>
                  <a:schemeClr val="folHlink"/>
                </a:solidFill>
              </a:rPr>
              <a:t>. facilitates excretion:</a:t>
            </a:r>
            <a:r>
              <a:rPr lang="en-US" altLang="zh-CN" sz="2800" b="1" dirty="0"/>
              <a:t> Converts lipophilic to  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z="2800" b="1" dirty="0"/>
              <a:t>     hydrophilic </a:t>
            </a:r>
            <a:r>
              <a:rPr lang="en-US" altLang="zh-CN" sz="2800" b="1" dirty="0" smtClean="0"/>
              <a:t>compounds</a:t>
            </a:r>
          </a:p>
          <a:p>
            <a:pPr eaLnBrk="1" hangingPunct="1">
              <a:lnSpc>
                <a:spcPct val="120000"/>
              </a:lnSpc>
            </a:pPr>
            <a:endParaRPr lang="en-US" altLang="zh-CN" sz="2800" b="1" dirty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zh-CN" sz="2800" b="1" dirty="0" smtClean="0">
                <a:solidFill>
                  <a:schemeClr val="folHlink"/>
                </a:solidFill>
              </a:rPr>
              <a:t>2.Detoxification/inactivation</a:t>
            </a:r>
            <a:r>
              <a:rPr lang="en-US" altLang="zh-CN" sz="2800" b="1" dirty="0"/>
              <a:t>: converts chemicals to less toxic forms </a:t>
            </a:r>
            <a:endParaRPr lang="en-US" altLang="zh-CN" sz="2800" b="1" dirty="0" smtClean="0"/>
          </a:p>
          <a:p>
            <a:pPr lvl="1" eaLnBrk="1" hangingPunct="1">
              <a:lnSpc>
                <a:spcPct val="120000"/>
              </a:lnSpc>
            </a:pPr>
            <a:endParaRPr lang="en-US" altLang="zh-CN" sz="2800" b="1" dirty="0"/>
          </a:p>
          <a:p>
            <a:pPr lvl="1" eaLnBrk="1" hangingPunct="1">
              <a:lnSpc>
                <a:spcPct val="120000"/>
              </a:lnSpc>
            </a:pPr>
            <a:r>
              <a:rPr lang="en-US" altLang="zh-CN" sz="2800" b="1" dirty="0">
                <a:solidFill>
                  <a:schemeClr val="hlink"/>
                </a:solidFill>
              </a:rPr>
              <a:t>3. Metabolic activation</a:t>
            </a:r>
            <a:r>
              <a:rPr lang="en-US" altLang="zh-CN" sz="2800" b="1" dirty="0"/>
              <a:t>: </a:t>
            </a:r>
            <a:r>
              <a:rPr lang="en-US" altLang="zh-CN" sz="2800" b="1" dirty="0" smtClean="0"/>
              <a:t>converts </a:t>
            </a:r>
            <a:r>
              <a:rPr lang="en-US" altLang="zh-CN" sz="2800" b="1" dirty="0"/>
              <a:t>inactive drug to its active form</a:t>
            </a:r>
          </a:p>
          <a:p>
            <a:pPr algn="just" eaLnBrk="1" hangingPunct="1"/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1843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Purpose of Biotransformation</a:t>
            </a:r>
          </a:p>
        </p:txBody>
      </p:sp>
      <p:sp>
        <p:nvSpPr>
          <p:cNvPr id="7" name="Minus 6"/>
          <p:cNvSpPr/>
          <p:nvPr/>
        </p:nvSpPr>
        <p:spPr>
          <a:xfrm>
            <a:off x="-914400" y="838200"/>
            <a:ext cx="110490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6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894" y="838200"/>
            <a:ext cx="8382000" cy="51054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Detoxification 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the biochemical reactions,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involved in the conversion of foreign, toxic  and water insoluble molecules to non toxic, water soluble and excretable forms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called 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Detoxification / Biotransformation reactions.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FF0000"/>
                </a:solidFill>
              </a:rPr>
              <a:t>Metabolism of xenobiotics occurs in two </a:t>
            </a:r>
            <a:r>
              <a:rPr lang="en-US" sz="2400" b="1" dirty="0" smtClean="0">
                <a:solidFill>
                  <a:srgbClr val="FF0000"/>
                </a:solidFill>
              </a:rPr>
              <a:t>phases-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I &amp; Phase II</a:t>
            </a:r>
            <a:endParaRPr lang="en-US" sz="24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overall purpose of the two phases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(phase I &amp; phase II)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metabolism of xenobiotics is to increase their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 solubility (polarity)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thus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excretion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the body.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4094" y="152400"/>
            <a:ext cx="8229600" cy="685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Metabolism of Xenobiotics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35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4787"/>
            <a:ext cx="8839200" cy="6629400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7400" b="1" dirty="0" smtClean="0">
                <a:solidFill>
                  <a:srgbClr val="FF0000"/>
                </a:solidFill>
              </a:rPr>
              <a:t>Phase I :</a:t>
            </a:r>
            <a:r>
              <a:rPr lang="en-US" sz="7400" b="1" dirty="0" smtClean="0"/>
              <a:t> 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Phase 1 reactions converts xenobiotics from </a:t>
            </a:r>
            <a:r>
              <a:rPr lang="en-US" sz="7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inactive to biologically active and/or more toxic to less toxic 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7400" b="1" dirty="0" smtClean="0"/>
          </a:p>
          <a:p>
            <a:pPr algn="just">
              <a:lnSpc>
                <a:spcPct val="150000"/>
              </a:lnSpc>
            </a:pPr>
            <a:r>
              <a:rPr lang="en-US" sz="7400" dirty="0" smtClean="0"/>
              <a:t>The major reactions involved are </a:t>
            </a:r>
            <a:r>
              <a:rPr lang="en-US" sz="7400" b="1" dirty="0" smtClean="0">
                <a:solidFill>
                  <a:srgbClr val="002060"/>
                </a:solidFill>
              </a:rPr>
              <a:t>oxidation,  reduction and hydroxylation</a:t>
            </a:r>
            <a:r>
              <a:rPr lang="en-US" sz="7400" b="1" dirty="0" smtClean="0"/>
              <a:t>.</a:t>
            </a:r>
            <a:r>
              <a:rPr lang="en-US" sz="7400" dirty="0" smtClean="0"/>
              <a:t> In addition to these, a wide range of reactions also take place during phase I-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7400" b="1" dirty="0" smtClean="0">
                <a:solidFill>
                  <a:srgbClr val="7030A0"/>
                </a:solidFill>
              </a:rPr>
              <a:t>Deamination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7400" b="1" dirty="0" smtClean="0">
                <a:solidFill>
                  <a:srgbClr val="7030A0"/>
                </a:solidFill>
              </a:rPr>
              <a:t>Dehalogenation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7400" b="1" dirty="0" smtClean="0">
                <a:solidFill>
                  <a:srgbClr val="7030A0"/>
                </a:solidFill>
              </a:rPr>
              <a:t>Desulfuration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7400" b="1" dirty="0" smtClean="0">
                <a:solidFill>
                  <a:srgbClr val="7030A0"/>
                </a:solidFill>
              </a:rPr>
              <a:t>Epoxidation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7400" b="1" dirty="0" smtClean="0">
                <a:solidFill>
                  <a:srgbClr val="7030A0"/>
                </a:solidFill>
              </a:rPr>
              <a:t>Peroxygenation</a:t>
            </a:r>
          </a:p>
          <a:p>
            <a:pPr algn="just"/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8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-9525"/>
            <a:ext cx="8763000" cy="6705600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n-US" sz="3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6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Phase 2 (Conjugation reactions): </a:t>
            </a:r>
            <a:r>
              <a:rPr lang="en-US" sz="6000" dirty="0">
                <a:cs typeface="Times New Roman" panose="02020603050405020304" pitchFamily="18" charset="0"/>
              </a:rPr>
              <a:t>Phase 2/conjugation reactions converts </a:t>
            </a:r>
            <a:r>
              <a:rPr lang="en-US" sz="6000" dirty="0" smtClean="0">
                <a:cs typeface="Times New Roman" panose="02020603050405020304" pitchFamily="18" charset="0"/>
              </a:rPr>
              <a:t>active </a:t>
            </a:r>
            <a:r>
              <a:rPr lang="en-US" sz="6000" dirty="0">
                <a:cs typeface="Times New Roman" panose="02020603050405020304" pitchFamily="18" charset="0"/>
              </a:rPr>
              <a:t>products of phase 1 reactions to </a:t>
            </a:r>
            <a:r>
              <a:rPr lang="en-US" sz="6000" b="1" dirty="0">
                <a:solidFill>
                  <a:srgbClr val="7030A0"/>
                </a:solidFill>
                <a:cs typeface="Times New Roman" panose="02020603050405020304" pitchFamily="18" charset="0"/>
              </a:rPr>
              <a:t>less active or inactive species and/or converts molecules to water soluble &amp; polar in nature, </a:t>
            </a:r>
            <a:r>
              <a:rPr lang="en-US" sz="6000" dirty="0">
                <a:cs typeface="Times New Roman" panose="02020603050405020304" pitchFamily="18" charset="0"/>
              </a:rPr>
              <a:t>which are subsequently easily excreted in the urine or bile.</a:t>
            </a:r>
          </a:p>
          <a:p>
            <a:pPr marL="0" indent="0">
              <a:buNone/>
            </a:pPr>
            <a:endParaRPr lang="en-US" sz="5000" dirty="0"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5000" dirty="0" smtClean="0">
                <a:cs typeface="Times New Roman" panose="02020603050405020304" pitchFamily="18" charset="0"/>
              </a:rPr>
              <a:t>The compounds produced in phase 1 are converted by specific enzymes to various polar metabolites by </a:t>
            </a:r>
            <a:r>
              <a:rPr lang="en-US" sz="5000" b="1" dirty="0" smtClean="0">
                <a:cs typeface="Times New Roman" panose="02020603050405020304" pitchFamily="18" charset="0"/>
              </a:rPr>
              <a:t>conjugation</a:t>
            </a:r>
            <a:r>
              <a:rPr lang="en-US" sz="5000" dirty="0" smtClean="0">
                <a:cs typeface="Times New Roman" panose="02020603050405020304" pitchFamily="18" charset="0"/>
              </a:rPr>
              <a:t> with-     (4G M SAT)    </a:t>
            </a:r>
          </a:p>
          <a:p>
            <a:pPr algn="just">
              <a:lnSpc>
                <a:spcPct val="150000"/>
              </a:lnSpc>
            </a:pPr>
            <a:r>
              <a:rPr lang="en-US" sz="5000" b="1" dirty="0" err="1" smtClean="0">
                <a:solidFill>
                  <a:srgbClr val="7030A0"/>
                </a:solidFill>
                <a:cs typeface="Times New Roman" panose="02020603050405020304" pitchFamily="18" charset="0"/>
              </a:rPr>
              <a:t>Glucuronic</a:t>
            </a:r>
            <a:r>
              <a:rPr lang="en-US" sz="50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 acid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50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 Glycine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50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Glutamine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50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Glutathione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50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Methylation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5000" b="1" dirty="0" err="1" smtClean="0">
                <a:solidFill>
                  <a:srgbClr val="7030A0"/>
                </a:solidFill>
                <a:cs typeface="Times New Roman" panose="02020603050405020304" pitchFamily="18" charset="0"/>
              </a:rPr>
              <a:t>Sulfation</a:t>
            </a:r>
            <a:r>
              <a:rPr lang="en-US" sz="50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50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Acetylation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50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Thiosulfation </a:t>
            </a:r>
            <a:endParaRPr lang="en-US" sz="5000" b="1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42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2912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z="3600" b="1" dirty="0" smtClean="0">
                <a:solidFill>
                  <a:srgbClr val="002060"/>
                </a:solidFill>
              </a:rPr>
              <a:t>Sites of detoxification/biotransformation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066800"/>
            <a:ext cx="8534400" cy="477202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sz="3600" dirty="0" smtClean="0">
                <a:solidFill>
                  <a:schemeClr val="folHlink"/>
                </a:solidFill>
              </a:rPr>
              <a:t>Liver</a:t>
            </a:r>
            <a:endParaRPr lang="en-US" altLang="zh-CN" sz="3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CN" dirty="0" smtClean="0"/>
              <a:t>Primary site! Rich in enzymes</a:t>
            </a:r>
          </a:p>
          <a:p>
            <a:pPr lvl="1" algn="just">
              <a:lnSpc>
                <a:spcPct val="90000"/>
              </a:lnSpc>
            </a:pPr>
            <a:r>
              <a:rPr lang="en-US" dirty="0">
                <a:cs typeface="Times New Roman" panose="02020603050405020304" pitchFamily="18" charset="0"/>
              </a:rPr>
              <a:t>Hepatocytes contain wide variety of enzymes to process xenobiotics</a:t>
            </a:r>
            <a:endParaRPr lang="en-US" altLang="zh-CN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CN" dirty="0" smtClean="0"/>
              <a:t> Acts on endogenous and exogenous compounds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CN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zh-CN" dirty="0" smtClean="0">
                <a:solidFill>
                  <a:schemeClr val="folHlink"/>
                </a:solidFill>
              </a:rPr>
              <a:t>Extra-hepatic metabolism sites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 smtClean="0">
                <a:solidFill>
                  <a:srgbClr val="00B050"/>
                </a:solidFill>
              </a:rPr>
              <a:t>Intestinal wall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800" dirty="0" smtClean="0"/>
              <a:t>Sulfate conjugation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800" dirty="0" smtClean="0"/>
              <a:t>Esterase and lipases - important in pro-drug metabolism</a:t>
            </a:r>
            <a:endParaRPr lang="en-US" altLang="zh-CN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CN" dirty="0" smtClean="0">
                <a:solidFill>
                  <a:srgbClr val="00B050"/>
                </a:solidFill>
              </a:rPr>
              <a:t>Lungs, kidney, placenta, brain, skin, adrenal glands</a:t>
            </a:r>
          </a:p>
        </p:txBody>
      </p:sp>
      <p:sp>
        <p:nvSpPr>
          <p:cNvPr id="4" name="Minus 3"/>
          <p:cNvSpPr/>
          <p:nvPr/>
        </p:nvSpPr>
        <p:spPr>
          <a:xfrm>
            <a:off x="-914400" y="838200"/>
            <a:ext cx="110490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446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1768</Words>
  <Application>Microsoft Office PowerPoint</Application>
  <PresentationFormat>On-screen Show (4:3)</PresentationFormat>
  <Paragraphs>289</Paragraphs>
  <Slides>34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7" baseType="lpstr">
      <vt:lpstr>맑은 고딕</vt:lpstr>
      <vt:lpstr>宋体</vt:lpstr>
      <vt:lpstr>Algerian</vt:lpstr>
      <vt:lpstr>Arial</vt:lpstr>
      <vt:lpstr>Arial Black</vt:lpstr>
      <vt:lpstr>Calibri</vt:lpstr>
      <vt:lpstr>Cordia New</vt:lpstr>
      <vt:lpstr>Gulim</vt:lpstr>
      <vt:lpstr>Tahoma</vt:lpstr>
      <vt:lpstr>Times New Roman</vt:lpstr>
      <vt:lpstr>Wingdings</vt:lpstr>
      <vt:lpstr>Office Theme</vt:lpstr>
      <vt:lpstr>ISIS/Draw Sketch</vt:lpstr>
      <vt:lpstr> Metabolism of Xenobiotics  Introduction of xenobiotics Biotransformation Cytochrome P450 phase I and Phase II reactions  Biomedical  importance of xenobiotics   Dr. Pawan Kumar Kare Demonstrator    Department of Medical Biochemistry  GMC, Bhopal.</vt:lpstr>
      <vt:lpstr>  Xenobiotics/Detoxification/Biotransformation    </vt:lpstr>
      <vt:lpstr>Types of Xenobiotics</vt:lpstr>
      <vt:lpstr>PowerPoint Presentation</vt:lpstr>
      <vt:lpstr>Purpose of Biotransformation</vt:lpstr>
      <vt:lpstr>PowerPoint Presentation</vt:lpstr>
      <vt:lpstr>PowerPoint Presentation</vt:lpstr>
      <vt:lpstr>PowerPoint Presentation</vt:lpstr>
      <vt:lpstr>Sites of detoxification/biotransformation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Glucuronidation</vt:lpstr>
      <vt:lpstr>Glucuronidation of bilirubin </vt:lpstr>
      <vt:lpstr>PowerPoint Presentation</vt:lpstr>
      <vt:lpstr>PowerPoint Presentation</vt:lpstr>
      <vt:lpstr>PowerPoint Presentation</vt:lpstr>
      <vt:lpstr>PowerPoint Presentation</vt:lpstr>
      <vt:lpstr>6. Sulfation</vt:lpstr>
      <vt:lpstr>PowerPoint Presentation</vt:lpstr>
      <vt:lpstr>PowerPoint Presentation</vt:lpstr>
      <vt:lpstr>Biomedical importance</vt:lpstr>
      <vt:lpstr>PowerPoint Presentation</vt:lpstr>
      <vt:lpstr>Factors affecting biotransformation of drugs</vt:lpstr>
      <vt:lpstr>Effects of Xenobiotics</vt:lpstr>
      <vt:lpstr>PowerPoint Presentation</vt:lpstr>
      <vt:lpstr>Entry of xenobiotic into cells</vt:lpstr>
      <vt:lpstr>Excretion of xenobiotics from body</vt:lpstr>
      <vt:lpstr>PowerPoint Presentation</vt:lpstr>
      <vt:lpstr>Excretion of xenobiotics from cell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 of Xenobiotics</dc:title>
  <dc:creator>Admin</dc:creator>
  <cp:lastModifiedBy>lenovo</cp:lastModifiedBy>
  <cp:revision>75</cp:revision>
  <dcterms:created xsi:type="dcterms:W3CDTF">2016-04-05T04:47:00Z</dcterms:created>
  <dcterms:modified xsi:type="dcterms:W3CDTF">2021-09-10T17:11:19Z</dcterms:modified>
</cp:coreProperties>
</file>